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5.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6.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24.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sldIdLst>
    <p:sldId id="384" r:id="rId5"/>
    <p:sldId id="383" r:id="rId6"/>
    <p:sldId id="230717557" r:id="rId7"/>
    <p:sldId id="230717558" r:id="rId8"/>
    <p:sldId id="230717559" r:id="rId9"/>
    <p:sldId id="230717560" r:id="rId10"/>
    <p:sldId id="230717561" r:id="rId11"/>
    <p:sldId id="230717562" r:id="rId12"/>
    <p:sldId id="230717563" r:id="rId13"/>
    <p:sldId id="230717564" r:id="rId14"/>
    <p:sldId id="230717542" r:id="rId15"/>
    <p:sldId id="230717567" r:id="rId16"/>
    <p:sldId id="230717568" r:id="rId17"/>
    <p:sldId id="230717569" r:id="rId18"/>
    <p:sldId id="230717544" r:id="rId19"/>
    <p:sldId id="230717565" r:id="rId20"/>
    <p:sldId id="230717556" r:id="rId21"/>
    <p:sldId id="230717554" r:id="rId22"/>
    <p:sldId id="230717566" r:id="rId23"/>
    <p:sldId id="1793" r:id="rId24"/>
    <p:sldId id="230717550" r:id="rId25"/>
    <p:sldId id="230717543" r:id="rId26"/>
    <p:sldId id="230717551" r:id="rId27"/>
    <p:sldId id="230717548" r:id="rId28"/>
    <p:sldId id="230717549" r:id="rId29"/>
    <p:sldId id="230717552" r:id="rId30"/>
    <p:sldId id="23071755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7A6FB1-3402-4250-8706-69294327B367}">
          <p14:sldIdLst>
            <p14:sldId id="384"/>
            <p14:sldId id="383"/>
            <p14:sldId id="230717557"/>
            <p14:sldId id="230717558"/>
            <p14:sldId id="230717559"/>
            <p14:sldId id="230717560"/>
            <p14:sldId id="230717561"/>
            <p14:sldId id="230717562"/>
            <p14:sldId id="230717563"/>
            <p14:sldId id="230717564"/>
            <p14:sldId id="230717542"/>
            <p14:sldId id="230717567"/>
            <p14:sldId id="230717568"/>
            <p14:sldId id="230717569"/>
            <p14:sldId id="230717544"/>
            <p14:sldId id="230717565"/>
            <p14:sldId id="230717556"/>
            <p14:sldId id="230717554"/>
            <p14:sldId id="230717566"/>
            <p14:sldId id="1793"/>
            <p14:sldId id="230717550"/>
          </p14:sldIdLst>
        </p14:section>
        <p14:section name="Appendix" id="{7E4E577D-2468-D649-AA56-CA1BFCAB1B6D}">
          <p14:sldIdLst>
            <p14:sldId id="230717543"/>
            <p14:sldId id="230717551"/>
            <p14:sldId id="230717548"/>
            <p14:sldId id="230717549"/>
            <p14:sldId id="230717552"/>
            <p14:sldId id="23071755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Tauber" initials="AT" lastIdx="1" clrIdx="0">
    <p:extLst>
      <p:ext uri="{19B8F6BF-5375-455C-9EA6-DF929625EA0E}">
        <p15:presenceInfo xmlns:p15="http://schemas.microsoft.com/office/powerpoint/2012/main" userId="S::atauber@vmware.com::21d57150-2ca8-4915-9020-0025b6811b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86005"/>
  </p:normalViewPr>
  <p:slideViewPr>
    <p:cSldViewPr snapToGrid="0">
      <p:cViewPr varScale="1">
        <p:scale>
          <a:sx n="133" d="100"/>
          <a:sy n="133" d="100"/>
        </p:scale>
        <p:origin x="2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7:42:38.970"/>
    </inkml:context>
    <inkml:brush xml:id="br0">
      <inkml:brushProperty name="width" value="0.05" units="cm"/>
      <inkml:brushProperty name="height" value="0.05" units="cm"/>
      <inkml:brushProperty name="color" value="#E71224"/>
    </inkml:brush>
  </inkml:definitions>
  <inkml:trace contextRef="#ctx0" brushRef="#br0">2689 164 24575,'-27'-7'0,"2"0"0,-20-2 0,-8-2 0,-9 0 0,-28-7 0,-1 4 0,39 5 0,0 0 0,-42-3 0,13-2 0,10 7 0,13-1 0,0 2 0,-2 1 0,-9 0 0,-7 1 0,-10 2 0,4-1 0,32 2 0,-2 1 0,-48-1 0,46 3 0,1 1 0,-39-2 0,18 6 0,16-4 0,-4 1 0,15 0 0,-9-2 0,8 2 0,-6-2 0,6 2 0,-8 0 0,9 0 0,-10 0 0,12 0 0,1-3 0,13 2 0,0-1 0,10 1 0,-2-2 0,4 3 0,-3 0 0,1-2 0,4 3 0,1 0 0,-2 2 0,2 1 0,-4 4 0,4 0 0,1 2 0,4 1 0,2 0 0,1 5 0,-2 6 0,0 2 0,1 5 0,3-7 0,1-3 0,2-7 0,2-6 0,0-4 0,1-1 0,0 0 0,0 6 0,0 3 0,2 8 0,4 1 0,10 10 0,1-4 0,8 2 0,-10-14 0,-2-5 0,2-1 0,7 1 0,10 1 0,7 5 0,10-2 0,-1 0 0,4 2 0,-7-4 0,-14-4 0,-7-3 0,-12-5 0,-5-1 0,-3-1 0,1 1 0,5 0 0,6 3 0,5-1 0,3 0 0,-2 0 0,1 0 0,-2-1 0,-1 1 0,-6-1 0,-4-1 0,-4 0 0,-1-1 0,2 1 0,4 1 0,12 1 0,15 2 0,8 1 0,22 3 0,2 0 0,12 2 0,-11-2 0,-2 0 0,-16-2 0,-10-1 0,-12-3 0,-14 1 0,-8-4 0,-3 1 0,-2-1 0,-2 0 0,1 0 0,2 1 0,-1-1 0,6 2 0,1-1 0,4 1 0,0 1 0,7-2 0,2 0 0,3-1 0,-1 0 0,-3 0 0,0 1 0,-3 0 0,8 0 0,-2-1 0,10 0 0,-1 0 0,3 0 0,-4 0 0,-5 0 0,-4 0 0,-8 0 0,-6 1 0,-4-1 0,-2 1 0,5-1 0,2 0 0,5 0 0,-4 0 0,0-1 0,3-6 0,5 0 0,2-3 0,1 3 0,-7 2 0,3 0 0,-4 1 0,0 1 0,-8 2 0,-1 0 0,-2 1 0,4-2 0,6-1 0,12-2 0,8-4 0,13-4 0,0 1 0,0 1 0,-10 2 0,-5 1 0,-11 0 0,-1-3 0,-5 3 0,0-5 0,-3-2 0,2-6 0,2-6 0,-2 2 0,0 3 0,-5 5 0,-4 8 0,-1 0 0,0 2 0,-2 1 0,0-1 0,-1 4 0,0-3 0,1-6 0,-1-9 0,1-7 0,0-1 0,-1 5 0,0 9 0,-2 5 0,1 6 0,-1 2 0,-2-4 0,-8-11 0,1 0 0,-2-3 0,3 6 0,5 5 0,-1 3 0,1 1 0,-14-8 0,-14-11 0,-7-4 0,-6-4 0,15 11 0,10 7 0,9 6 0,6 6 0,1 2 0,-1-1 0,1-1 0,0 0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5BC8E-A399-48E9-A7E4-D19E9440B1AE}" type="datetimeFigureOut">
              <a:rPr lang="en-US" smtClean="0"/>
              <a:t>4/16/21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0F088-9291-45A9-BC19-5863E23C2579}" type="slidenum">
              <a:rPr lang="en-US" smtClean="0"/>
              <a:t>‹#›</a:t>
            </a:fld>
            <a:endParaRPr lang="en-US"/>
          </a:p>
        </p:txBody>
      </p:sp>
    </p:spTree>
    <p:extLst>
      <p:ext uri="{BB962C8B-B14F-4D97-AF65-F5344CB8AC3E}">
        <p14:creationId xmlns:p14="http://schemas.microsoft.com/office/powerpoint/2010/main" val="325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a:t>
            </a:fld>
            <a:endParaRPr lang="en-US"/>
          </a:p>
        </p:txBody>
      </p:sp>
    </p:spTree>
    <p:extLst>
      <p:ext uri="{BB962C8B-B14F-4D97-AF65-F5344CB8AC3E}">
        <p14:creationId xmlns:p14="http://schemas.microsoft.com/office/powerpoint/2010/main" val="746705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11</a:t>
            </a:fld>
            <a:endParaRPr lang="en-US"/>
          </a:p>
        </p:txBody>
      </p:sp>
    </p:spTree>
    <p:extLst>
      <p:ext uri="{BB962C8B-B14F-4D97-AF65-F5344CB8AC3E}">
        <p14:creationId xmlns:p14="http://schemas.microsoft.com/office/powerpoint/2010/main" val="1063135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12</a:t>
            </a:fld>
            <a:endParaRPr lang="en-US"/>
          </a:p>
        </p:txBody>
      </p:sp>
    </p:spTree>
    <p:extLst>
      <p:ext uri="{BB962C8B-B14F-4D97-AF65-F5344CB8AC3E}">
        <p14:creationId xmlns:p14="http://schemas.microsoft.com/office/powerpoint/2010/main" val="77524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13</a:t>
            </a:fld>
            <a:endParaRPr lang="en-US"/>
          </a:p>
        </p:txBody>
      </p:sp>
    </p:spTree>
    <p:extLst>
      <p:ext uri="{BB962C8B-B14F-4D97-AF65-F5344CB8AC3E}">
        <p14:creationId xmlns:p14="http://schemas.microsoft.com/office/powerpoint/2010/main" val="227308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14</a:t>
            </a:fld>
            <a:endParaRPr lang="en-US"/>
          </a:p>
        </p:txBody>
      </p:sp>
    </p:spTree>
    <p:extLst>
      <p:ext uri="{BB962C8B-B14F-4D97-AF65-F5344CB8AC3E}">
        <p14:creationId xmlns:p14="http://schemas.microsoft.com/office/powerpoint/2010/main" val="59834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coredns</a:t>
            </a:r>
            <a:r>
              <a:rPr lang="en-US" dirty="0"/>
              <a:t> in the </a:t>
            </a:r>
            <a:r>
              <a:rPr lang="en-US" dirty="0" err="1"/>
              <a:t>kube</a:t>
            </a:r>
            <a:r>
              <a:rPr lang="en-US" dirty="0"/>
              <a:t>-system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kubectl get pods -n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15</a:t>
            </a:fld>
            <a:endParaRPr lang="en-US"/>
          </a:p>
        </p:txBody>
      </p:sp>
    </p:spTree>
    <p:extLst>
      <p:ext uri="{BB962C8B-B14F-4D97-AF65-F5344CB8AC3E}">
        <p14:creationId xmlns:p14="http://schemas.microsoft.com/office/powerpoint/2010/main" val="40739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istio.io</a:t>
            </a:r>
            <a:r>
              <a:rPr lang="en-US" dirty="0"/>
              <a:t>/latest/docs/concepts/what-is-</a:t>
            </a:r>
            <a:r>
              <a:rPr lang="en-US" dirty="0" err="1"/>
              <a:t>istio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#install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istio.io</a:t>
            </a:r>
            <a:r>
              <a:rPr lang="en-US" dirty="0"/>
              <a:t>/latest/docs/setup/getting-started/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#traffic 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istio.io</a:t>
            </a:r>
            <a:r>
              <a:rPr lang="en-US" dirty="0"/>
              <a:t>/latest/docs/tasks/traffic-management/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17</a:t>
            </a:fld>
            <a:endParaRPr lang="en-US"/>
          </a:p>
        </p:txBody>
      </p:sp>
    </p:spTree>
    <p:extLst>
      <p:ext uri="{BB962C8B-B14F-4D97-AF65-F5344CB8AC3E}">
        <p14:creationId xmlns:p14="http://schemas.microsoft.com/office/powerpoint/2010/main" val="399109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/docs/concepts/services-networking/network-policies/</a:t>
            </a:r>
          </a:p>
        </p:txBody>
      </p:sp>
      <p:sp>
        <p:nvSpPr>
          <p:cNvPr id="4" name="Slide Number Placeholder 3"/>
          <p:cNvSpPr>
            <a:spLocks noGrp="1"/>
          </p:cNvSpPr>
          <p:nvPr>
            <p:ph type="sldNum" sz="quarter" idx="5"/>
          </p:nvPr>
        </p:nvSpPr>
        <p:spPr/>
        <p:txBody>
          <a:bodyPr/>
          <a:lstStyle/>
          <a:p>
            <a:fld id="{35B0F088-9291-45A9-BC19-5863E23C2579}" type="slidenum">
              <a:rPr lang="en-US" smtClean="0"/>
              <a:t>18</a:t>
            </a:fld>
            <a:endParaRPr lang="en-US"/>
          </a:p>
        </p:txBody>
      </p:sp>
    </p:spTree>
    <p:extLst>
      <p:ext uri="{BB962C8B-B14F-4D97-AF65-F5344CB8AC3E}">
        <p14:creationId xmlns:p14="http://schemas.microsoft.com/office/powerpoint/2010/main" val="300645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example of </a:t>
            </a:r>
            <a:r>
              <a:rPr lang="en-US" dirty="0" err="1"/>
              <a:t>Antrea+KIND</a:t>
            </a:r>
            <a:r>
              <a:rPr lang="en-US" dirty="0"/>
              <a:t> in lab</a:t>
            </a:r>
          </a:p>
        </p:txBody>
      </p:sp>
      <p:sp>
        <p:nvSpPr>
          <p:cNvPr id="4" name="Slide Number Placeholder 3"/>
          <p:cNvSpPr>
            <a:spLocks noGrp="1"/>
          </p:cNvSpPr>
          <p:nvPr>
            <p:ph type="sldNum" sz="quarter" idx="5"/>
          </p:nvPr>
        </p:nvSpPr>
        <p:spPr/>
        <p:txBody>
          <a:bodyPr/>
          <a:lstStyle/>
          <a:p>
            <a:fld id="{35B0F088-9291-45A9-BC19-5863E23C2579}" type="slidenum">
              <a:rPr lang="en-US" smtClean="0"/>
              <a:t>20</a:t>
            </a:fld>
            <a:endParaRPr lang="en-US"/>
          </a:p>
        </p:txBody>
      </p:sp>
    </p:spTree>
    <p:extLst>
      <p:ext uri="{BB962C8B-B14F-4D97-AF65-F5344CB8AC3E}">
        <p14:creationId xmlns:p14="http://schemas.microsoft.com/office/powerpoint/2010/main" val="3329053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implement Calico or </a:t>
            </a:r>
            <a:r>
              <a:rPr lang="en-US" dirty="0" err="1"/>
              <a:t>Antrea</a:t>
            </a:r>
            <a:r>
              <a:rPr lang="en-US" dirty="0"/>
              <a:t> in KIND!</a:t>
            </a:r>
          </a:p>
        </p:txBody>
      </p:sp>
      <p:sp>
        <p:nvSpPr>
          <p:cNvPr id="4" name="Slide Number Placeholder 3"/>
          <p:cNvSpPr>
            <a:spLocks noGrp="1"/>
          </p:cNvSpPr>
          <p:nvPr>
            <p:ph type="sldNum" sz="quarter" idx="5"/>
          </p:nvPr>
        </p:nvSpPr>
        <p:spPr/>
        <p:txBody>
          <a:bodyPr/>
          <a:lstStyle/>
          <a:p>
            <a:fld id="{35B0F088-9291-45A9-BC19-5863E23C2579}" type="slidenum">
              <a:rPr lang="en-US" smtClean="0"/>
              <a:t>21</a:t>
            </a:fld>
            <a:endParaRPr lang="en-US"/>
          </a:p>
        </p:txBody>
      </p:sp>
    </p:spTree>
    <p:extLst>
      <p:ext uri="{BB962C8B-B14F-4D97-AF65-F5344CB8AC3E}">
        <p14:creationId xmlns:p14="http://schemas.microsoft.com/office/powerpoint/2010/main" val="214111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22</a:t>
            </a:fld>
            <a:endParaRPr lang="en-US"/>
          </a:p>
        </p:txBody>
      </p:sp>
    </p:spTree>
    <p:extLst>
      <p:ext uri="{BB962C8B-B14F-4D97-AF65-F5344CB8AC3E}">
        <p14:creationId xmlns:p14="http://schemas.microsoft.com/office/powerpoint/2010/main" val="13518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3</a:t>
            </a:fld>
            <a:endParaRPr lang="en-US"/>
          </a:p>
        </p:txBody>
      </p:sp>
    </p:spTree>
    <p:extLst>
      <p:ext uri="{BB962C8B-B14F-4D97-AF65-F5344CB8AC3E}">
        <p14:creationId xmlns:p14="http://schemas.microsoft.com/office/powerpoint/2010/main" val="1301346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Diagram from: https://</a:t>
            </a:r>
            <a:r>
              <a:rPr lang="en-US" dirty="0" err="1"/>
              <a:t>www.praqma.com</a:t>
            </a:r>
            <a:r>
              <a:rPr lang="en-US" dirty="0"/>
              <a:t>/stories/debugging-</a:t>
            </a:r>
            <a:r>
              <a:rPr lang="en-US" dirty="0" err="1"/>
              <a:t>kubernetes</a:t>
            </a:r>
            <a:r>
              <a:rPr lang="en-US" dirty="0"/>
              <a:t>-networking/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area not mentioned: service network</a:t>
            </a:r>
          </a:p>
        </p:txBody>
      </p:sp>
      <p:sp>
        <p:nvSpPr>
          <p:cNvPr id="4" name="Slide Number Placeholder 3"/>
          <p:cNvSpPr>
            <a:spLocks noGrp="1"/>
          </p:cNvSpPr>
          <p:nvPr>
            <p:ph type="sldNum" sz="quarter" idx="5"/>
          </p:nvPr>
        </p:nvSpPr>
        <p:spPr/>
        <p:txBody>
          <a:bodyPr/>
          <a:lstStyle/>
          <a:p>
            <a:fld id="{35B0F088-9291-45A9-BC19-5863E23C2579}" type="slidenum">
              <a:rPr lang="en-US" smtClean="0"/>
              <a:t>23</a:t>
            </a:fld>
            <a:endParaRPr lang="en-US"/>
          </a:p>
        </p:txBody>
      </p:sp>
    </p:spTree>
    <p:extLst>
      <p:ext uri="{BB962C8B-B14F-4D97-AF65-F5344CB8AC3E}">
        <p14:creationId xmlns:p14="http://schemas.microsoft.com/office/powerpoint/2010/main" val="213762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Diagram from: https://</a:t>
            </a:r>
            <a:r>
              <a:rPr lang="en-US" dirty="0" err="1"/>
              <a:t>blog.laputa.io</a:t>
            </a:r>
            <a:r>
              <a:rPr lang="en-US" dirty="0"/>
              <a:t>/kubernetes-flannel-networking-6a1cb1f8ec7c</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24</a:t>
            </a:fld>
            <a:endParaRPr lang="en-US"/>
          </a:p>
        </p:txBody>
      </p:sp>
    </p:spTree>
    <p:extLst>
      <p:ext uri="{BB962C8B-B14F-4D97-AF65-F5344CB8AC3E}">
        <p14:creationId xmlns:p14="http://schemas.microsoft.com/office/powerpoint/2010/main" val="34422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Diagram from: https://</a:t>
            </a:r>
            <a:r>
              <a:rPr lang="en-US" dirty="0" err="1"/>
              <a:t>blog.laputa.io</a:t>
            </a:r>
            <a:r>
              <a:rPr lang="en-US" dirty="0"/>
              <a:t>/kubernetes-flannel-networking-6a1cb1f8ec7c</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25</a:t>
            </a:fld>
            <a:endParaRPr lang="en-US"/>
          </a:p>
        </p:txBody>
      </p:sp>
    </p:spTree>
    <p:extLst>
      <p:ext uri="{BB962C8B-B14F-4D97-AF65-F5344CB8AC3E}">
        <p14:creationId xmlns:p14="http://schemas.microsoft.com/office/powerpoint/2010/main" val="1060264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26</a:t>
            </a:fld>
            <a:endParaRPr lang="en-US"/>
          </a:p>
        </p:txBody>
      </p:sp>
    </p:spTree>
    <p:extLst>
      <p:ext uri="{BB962C8B-B14F-4D97-AF65-F5344CB8AC3E}">
        <p14:creationId xmlns:p14="http://schemas.microsoft.com/office/powerpoint/2010/main" val="3618059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27</a:t>
            </a:fld>
            <a:endParaRPr lang="en-US"/>
          </a:p>
        </p:txBody>
      </p:sp>
    </p:spTree>
    <p:extLst>
      <p:ext uri="{BB962C8B-B14F-4D97-AF65-F5344CB8AC3E}">
        <p14:creationId xmlns:p14="http://schemas.microsoft.com/office/powerpoint/2010/main" val="302029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kubectl get nodes (will show version number)</a:t>
            </a:r>
          </a:p>
        </p:txBody>
      </p:sp>
      <p:sp>
        <p:nvSpPr>
          <p:cNvPr id="4" name="Slide Number Placeholder 3"/>
          <p:cNvSpPr>
            <a:spLocks noGrp="1"/>
          </p:cNvSpPr>
          <p:nvPr>
            <p:ph type="sldNum" sz="quarter" idx="5"/>
          </p:nvPr>
        </p:nvSpPr>
        <p:spPr/>
        <p:txBody>
          <a:bodyPr/>
          <a:lstStyle/>
          <a:p>
            <a:fld id="{35B0F088-9291-45A9-BC19-5863E23C2579}" type="slidenum">
              <a:rPr lang="en-US" smtClean="0"/>
              <a:t>4</a:t>
            </a:fld>
            <a:endParaRPr lang="en-US"/>
          </a:p>
        </p:txBody>
      </p:sp>
    </p:spTree>
    <p:extLst>
      <p:ext uri="{BB962C8B-B14F-4D97-AF65-F5344CB8AC3E}">
        <p14:creationId xmlns:p14="http://schemas.microsoft.com/office/powerpoint/2010/main" val="22010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kube</a:t>
            </a:r>
            <a:r>
              <a:rPr lang="en-US" dirty="0"/>
              <a:t>-proxy is a container in a pod in the </a:t>
            </a:r>
            <a:r>
              <a:rPr lang="en-US" dirty="0" err="1"/>
              <a:t>kube</a:t>
            </a:r>
            <a:r>
              <a:rPr lang="en-US" dirty="0"/>
              <a:t>-system namespace</a:t>
            </a:r>
          </a:p>
          <a:p>
            <a:pPr marL="628650" lvl="1" indent="-171450">
              <a:buFontTx/>
              <a:buChar char="-"/>
            </a:pPr>
            <a:r>
              <a:rPr lang="en-US" dirty="0"/>
              <a:t>Show this!</a:t>
            </a:r>
          </a:p>
          <a:p>
            <a:pPr marL="171450" indent="-171450">
              <a:buFontTx/>
              <a:buChar char="-"/>
            </a:pPr>
            <a:r>
              <a:rPr lang="en-US" dirty="0" err="1"/>
              <a:t>Kube</a:t>
            </a:r>
            <a:r>
              <a:rPr lang="en-US" dirty="0"/>
              <a:t>-proxy manages the forwarding of traffic addressed to the virtual IPs of the clusters Service objects to the backend pods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 kubectl get nodes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 kubectl get pods -n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-system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5</a:t>
            </a:fld>
            <a:endParaRPr lang="en-US"/>
          </a:p>
        </p:txBody>
      </p:sp>
    </p:spTree>
    <p:extLst>
      <p:ext uri="{BB962C8B-B14F-4D97-AF65-F5344CB8AC3E}">
        <p14:creationId xmlns:p14="http://schemas.microsoft.com/office/powerpoint/2010/main" val="287358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A basic NAT is a simple mapping from one IP address to another.</a:t>
            </a:r>
          </a:p>
          <a:p>
            <a:pPr marL="171450" indent="-171450">
              <a:buFontTx/>
              <a:buChar char="-"/>
            </a:pPr>
            <a:r>
              <a:rPr lang="en-US" sz="1200" b="0" i="0" kern="1200" dirty="0">
                <a:solidFill>
                  <a:schemeClr val="tx1"/>
                </a:solidFill>
                <a:effectLst/>
                <a:latin typeface="+mn-lt"/>
                <a:ea typeface="+mn-ea"/>
                <a:cs typeface="+mn-cs"/>
              </a:rPr>
              <a:t>NAT is used to map multiple private IP address into one publicly exposed IP address</a:t>
            </a: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6</a:t>
            </a:fld>
            <a:endParaRPr lang="en-US"/>
          </a:p>
        </p:txBody>
      </p:sp>
    </p:spTree>
    <p:extLst>
      <p:ext uri="{BB962C8B-B14F-4D97-AF65-F5344CB8AC3E}">
        <p14:creationId xmlns:p14="http://schemas.microsoft.com/office/powerpoint/2010/main" val="1573931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thenewstack.io</a:t>
            </a:r>
            <a:r>
              <a:rPr lang="en-US" dirty="0"/>
              <a:t>/review-of-container-to-container-communications-in-</a:t>
            </a:r>
            <a:r>
              <a:rPr lang="en-US" dirty="0" err="1"/>
              <a:t>kubernetes</a:t>
            </a:r>
            <a:r>
              <a:rPr lang="en-US" dirty="0"/>
              <a:t>/</a:t>
            </a:r>
          </a:p>
          <a:p>
            <a:endParaRPr lang="en-US" dirty="0"/>
          </a:p>
          <a:p>
            <a:r>
              <a:rPr lang="en-US" dirty="0"/>
              <a:t>RabbitMQ for Tanzu</a:t>
            </a:r>
          </a:p>
          <a:p>
            <a:pPr marL="171450" indent="-171450">
              <a:buFontTx/>
              <a:buChar char="-"/>
            </a:pPr>
            <a:r>
              <a:rPr lang="en-US" dirty="0" err="1"/>
              <a:t>rabbitMQ</a:t>
            </a:r>
            <a:r>
              <a:rPr lang="en-US" dirty="0"/>
              <a:t> deployed as cluster in </a:t>
            </a:r>
            <a:r>
              <a:rPr lang="en-US" dirty="0" err="1"/>
              <a:t>kubernetes</a:t>
            </a:r>
            <a:endParaRPr lang="en-US" dirty="0"/>
          </a:p>
          <a:p>
            <a:pPr marL="171450" indent="-171450">
              <a:buFontTx/>
              <a:buChar char="-"/>
            </a:pPr>
            <a:r>
              <a:rPr lang="en-US" dirty="0"/>
              <a:t>Messaging broker</a:t>
            </a:r>
          </a:p>
          <a:p>
            <a:pPr marL="171450" indent="-171450">
              <a:buFontTx/>
              <a:buChar char="-"/>
            </a:pPr>
            <a:endParaRPr lang="en-US" dirty="0"/>
          </a:p>
          <a:p>
            <a:pPr marL="171450" indent="-171450">
              <a:buFontTx/>
              <a:buChar char="-"/>
            </a:pPr>
            <a:r>
              <a:rPr lang="en-US" dirty="0"/>
              <a:t>https://</a:t>
            </a:r>
            <a:r>
              <a:rPr lang="en-US" dirty="0" err="1"/>
              <a:t>www.rabbitmq.com</a:t>
            </a:r>
            <a:r>
              <a:rPr lang="en-US" dirty="0"/>
              <a:t>/</a:t>
            </a:r>
            <a:r>
              <a:rPr lang="en-US" dirty="0" err="1"/>
              <a:t>features.html</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7</a:t>
            </a:fld>
            <a:endParaRPr lang="en-US"/>
          </a:p>
        </p:txBody>
      </p:sp>
    </p:spTree>
    <p:extLst>
      <p:ext uri="{BB962C8B-B14F-4D97-AF65-F5344CB8AC3E}">
        <p14:creationId xmlns:p14="http://schemas.microsoft.com/office/powerpoint/2010/main" val="660594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trace a packet from </a:t>
            </a:r>
            <a:r>
              <a:rPr lang="en-US" sz="1200" b="1" i="0" kern="1200" dirty="0">
                <a:solidFill>
                  <a:schemeClr val="tx1"/>
                </a:solidFill>
                <a:effectLst/>
                <a:latin typeface="+mn-lt"/>
                <a:ea typeface="+mn-ea"/>
                <a:cs typeface="+mn-cs"/>
              </a:rPr>
              <a:t>pod1</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 now:</a:t>
            </a:r>
          </a:p>
          <a:p>
            <a:r>
              <a:rPr lang="en-US" sz="1200" b="1" i="0" kern="1200" dirty="0">
                <a:solidFill>
                  <a:schemeClr val="tx1"/>
                </a:solidFill>
                <a:effectLst/>
                <a:latin typeface="+mn-lt"/>
                <a:ea typeface="+mn-ea"/>
                <a:cs typeface="+mn-cs"/>
              </a:rPr>
              <a:t>- pod1</a:t>
            </a:r>
            <a:r>
              <a:rPr lang="en-US" sz="1200" b="0" i="0" kern="1200" dirty="0">
                <a:solidFill>
                  <a:schemeClr val="tx1"/>
                </a:solidFill>
                <a:effectLst/>
                <a:latin typeface="+mn-lt"/>
                <a:ea typeface="+mn-ea"/>
                <a:cs typeface="+mn-cs"/>
              </a:rPr>
              <a:t> creates a packet with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IP as its destination</a:t>
            </a:r>
          </a:p>
          <a:p>
            <a:r>
              <a:rPr lang="en-US" sz="1200" b="0" i="0" kern="1200" dirty="0">
                <a:solidFill>
                  <a:schemeClr val="tx1"/>
                </a:solidFill>
                <a:effectLst/>
                <a:latin typeface="+mn-lt"/>
                <a:ea typeface="+mn-ea"/>
                <a:cs typeface="+mn-cs"/>
              </a:rPr>
              <a:t>- The packet travels over the virtual ethernet pair to the root network namespace</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Because the destination pod is on the same node, the bridge sends the packet 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virtual ethernet pair</a:t>
            </a:r>
          </a:p>
          <a:p>
            <a:r>
              <a:rPr lang="en-US" sz="1200" b="0" i="0" kern="1200" dirty="0">
                <a:solidFill>
                  <a:schemeClr val="tx1"/>
                </a:solidFill>
                <a:effectLst/>
                <a:latin typeface="+mn-lt"/>
                <a:ea typeface="+mn-ea"/>
                <a:cs typeface="+mn-cs"/>
              </a:rPr>
              <a:t>the packet travels through the virtual ethernet pair, into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network namespace and the pod’s </a:t>
            </a:r>
            <a:r>
              <a:rPr lang="en-US" sz="1200" b="1" i="0" kern="1200" dirty="0">
                <a:solidFill>
                  <a:schemeClr val="tx1"/>
                </a:solidFill>
                <a:effectLst/>
                <a:latin typeface="+mn-lt"/>
                <a:ea typeface="+mn-ea"/>
                <a:cs typeface="+mn-cs"/>
              </a:rPr>
              <a:t>eth0</a:t>
            </a:r>
            <a:r>
              <a:rPr lang="en-US" sz="1200" b="0" i="0" kern="1200" dirty="0">
                <a:solidFill>
                  <a:schemeClr val="tx1"/>
                </a:solidFill>
                <a:effectLst/>
                <a:latin typeface="+mn-lt"/>
                <a:ea typeface="+mn-ea"/>
                <a:cs typeface="+mn-cs"/>
              </a:rPr>
              <a:t> network interface</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8</a:t>
            </a:fld>
            <a:endParaRPr lang="en-US"/>
          </a:p>
        </p:txBody>
      </p:sp>
    </p:spTree>
    <p:extLst>
      <p:ext uri="{BB962C8B-B14F-4D97-AF65-F5344CB8AC3E}">
        <p14:creationId xmlns:p14="http://schemas.microsoft.com/office/powerpoint/2010/main" val="190916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trace a packet from </a:t>
            </a:r>
            <a:r>
              <a:rPr lang="en-US" sz="1200" b="1" i="0" kern="1200" dirty="0">
                <a:solidFill>
                  <a:schemeClr val="tx1"/>
                </a:solidFill>
                <a:effectLst/>
                <a:latin typeface="+mn-lt"/>
                <a:ea typeface="+mn-ea"/>
                <a:cs typeface="+mn-cs"/>
              </a:rPr>
              <a:t>pod1</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pod3</a:t>
            </a:r>
            <a:r>
              <a:rPr lang="en-US" sz="1200" b="0" i="0" kern="1200" dirty="0">
                <a:solidFill>
                  <a:schemeClr val="tx1"/>
                </a:solidFill>
                <a:effectLst/>
                <a:latin typeface="+mn-lt"/>
                <a:ea typeface="+mn-ea"/>
                <a:cs typeface="+mn-cs"/>
              </a:rPr>
              <a:t> now:</a:t>
            </a:r>
          </a:p>
          <a:p>
            <a:r>
              <a:rPr lang="en-US" sz="1200" b="1" i="0" kern="1200" dirty="0">
                <a:solidFill>
                  <a:schemeClr val="tx1"/>
                </a:solidFill>
                <a:effectLst/>
                <a:latin typeface="+mn-lt"/>
                <a:ea typeface="+mn-ea"/>
                <a:cs typeface="+mn-cs"/>
              </a:rPr>
              <a:t>- pod1</a:t>
            </a:r>
            <a:r>
              <a:rPr lang="en-US" sz="1200" b="0" i="0" kern="1200" dirty="0">
                <a:solidFill>
                  <a:schemeClr val="tx1"/>
                </a:solidFill>
                <a:effectLst/>
                <a:latin typeface="+mn-lt"/>
                <a:ea typeface="+mn-ea"/>
                <a:cs typeface="+mn-cs"/>
              </a:rPr>
              <a:t> creates a packet with </a:t>
            </a:r>
            <a:r>
              <a:rPr lang="en-US" sz="1200" b="1" i="0" kern="1200" dirty="0">
                <a:solidFill>
                  <a:schemeClr val="tx1"/>
                </a:solidFill>
                <a:effectLst/>
                <a:latin typeface="+mn-lt"/>
                <a:ea typeface="+mn-ea"/>
                <a:cs typeface="+mn-cs"/>
              </a:rPr>
              <a:t>pod3</a:t>
            </a:r>
            <a:r>
              <a:rPr lang="en-US" sz="1200" b="0" i="0" kern="1200" dirty="0">
                <a:solidFill>
                  <a:schemeClr val="tx1"/>
                </a:solidFill>
                <a:effectLst/>
                <a:latin typeface="+mn-lt"/>
                <a:ea typeface="+mn-ea"/>
                <a:cs typeface="+mn-cs"/>
              </a:rPr>
              <a:t>’s IP as its destination</a:t>
            </a:r>
          </a:p>
          <a:p>
            <a:r>
              <a:rPr lang="en-US" sz="1200" b="0" i="0" kern="1200" dirty="0">
                <a:solidFill>
                  <a:schemeClr val="tx1"/>
                </a:solidFill>
                <a:effectLst/>
                <a:latin typeface="+mn-lt"/>
                <a:ea typeface="+mn-ea"/>
                <a:cs typeface="+mn-cs"/>
              </a:rPr>
              <a:t>- The packet travels over the virtual ethernet pair to the root network namespace</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bridge finds no local interface to route to, so the packet is sent out the default route toward </a:t>
            </a:r>
            <a:r>
              <a:rPr lang="en-US" sz="1200" b="1" i="0" kern="1200" dirty="0">
                <a:solidFill>
                  <a:schemeClr val="tx1"/>
                </a:solidFill>
                <a:effectLst/>
                <a:latin typeface="+mn-lt"/>
                <a:ea typeface="+mn-ea"/>
                <a:cs typeface="+mn-cs"/>
              </a:rPr>
              <a:t>eth0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Optional:</a:t>
            </a:r>
            <a:r>
              <a:rPr lang="en-US" sz="1200" b="0" i="0" kern="1200" dirty="0">
                <a:solidFill>
                  <a:schemeClr val="tx1"/>
                </a:solidFill>
                <a:effectLst/>
                <a:latin typeface="+mn-lt"/>
                <a:ea typeface="+mn-ea"/>
                <a:cs typeface="+mn-cs"/>
              </a:rPr>
              <a:t> if your cluster requires a network overlay to properly route packets to nodes, the packet may be encapsulated in a VXLAN packet (or other network virtualization technique) before heading to the network. Alternately, the network itself may be set up with the proper static routes, in which case the packet travels to eth0 and out the the network unaltered.</a:t>
            </a:r>
          </a:p>
          <a:p>
            <a:r>
              <a:rPr lang="en-US" sz="1200" b="0" i="0" kern="1200" dirty="0">
                <a:solidFill>
                  <a:schemeClr val="tx1"/>
                </a:solidFill>
                <a:effectLst/>
                <a:latin typeface="+mn-lt"/>
                <a:ea typeface="+mn-ea"/>
                <a:cs typeface="+mn-cs"/>
              </a:rPr>
              <a:t>- The packet enters the cluster network and is routed to the correct node.</a:t>
            </a:r>
          </a:p>
          <a:p>
            <a:r>
              <a:rPr lang="en-US" sz="1200" b="0" i="0" kern="1200" dirty="0">
                <a:solidFill>
                  <a:schemeClr val="tx1"/>
                </a:solidFill>
                <a:effectLst/>
                <a:latin typeface="+mn-lt"/>
                <a:ea typeface="+mn-ea"/>
                <a:cs typeface="+mn-cs"/>
              </a:rPr>
              <a:t>- The packet enters the destination node on </a:t>
            </a:r>
            <a:r>
              <a:rPr lang="en-US" sz="1200" b="1" i="0" kern="1200" dirty="0">
                <a:solidFill>
                  <a:schemeClr val="tx1"/>
                </a:solidFill>
                <a:effectLst/>
                <a:latin typeface="+mn-lt"/>
                <a:ea typeface="+mn-ea"/>
                <a:cs typeface="+mn-cs"/>
              </a:rPr>
              <a:t>eth0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Optional:</a:t>
            </a:r>
            <a:r>
              <a:rPr lang="en-US" sz="1200" b="0" i="0" kern="1200" dirty="0">
                <a:solidFill>
                  <a:schemeClr val="tx1"/>
                </a:solidFill>
                <a:effectLst/>
                <a:latin typeface="+mn-lt"/>
                <a:ea typeface="+mn-ea"/>
                <a:cs typeface="+mn-cs"/>
              </a:rPr>
              <a:t> if your packet was encapsulated, it will be de-encapsulated at this point</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bridge routes the packet to the destination pod’s virtual ethernet pair</a:t>
            </a:r>
          </a:p>
          <a:p>
            <a:r>
              <a:rPr lang="en-US" sz="1200" b="0" i="0" kern="1200" dirty="0">
                <a:solidFill>
                  <a:schemeClr val="tx1"/>
                </a:solidFill>
                <a:effectLst/>
                <a:latin typeface="+mn-lt"/>
                <a:ea typeface="+mn-ea"/>
                <a:cs typeface="+mn-cs"/>
              </a:rPr>
              <a:t>- The packet passes through the virtual ethernet pair to the pod’s </a:t>
            </a:r>
            <a:r>
              <a:rPr lang="en-US" sz="1200" b="1" i="0" kern="1200" dirty="0">
                <a:solidFill>
                  <a:schemeClr val="tx1"/>
                </a:solidFill>
                <a:effectLst/>
                <a:latin typeface="+mn-lt"/>
                <a:ea typeface="+mn-ea"/>
                <a:cs typeface="+mn-cs"/>
              </a:rPr>
              <a:t>eth0</a:t>
            </a:r>
            <a:r>
              <a:rPr lang="en-US" sz="1200" b="0" i="0" kern="1200" dirty="0">
                <a:solidFill>
                  <a:schemeClr val="tx1"/>
                </a:solidFill>
                <a:effectLst/>
                <a:latin typeface="+mn-lt"/>
                <a:ea typeface="+mn-ea"/>
                <a:cs typeface="+mn-cs"/>
              </a:rPr>
              <a:t> interface</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9</a:t>
            </a:fld>
            <a:endParaRPr lang="en-US"/>
          </a:p>
        </p:txBody>
      </p:sp>
    </p:spTree>
    <p:extLst>
      <p:ext uri="{BB962C8B-B14F-4D97-AF65-F5344CB8AC3E}">
        <p14:creationId xmlns:p14="http://schemas.microsoft.com/office/powerpoint/2010/main" val="335587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a Service is an abstraction which defines a logical set of Pods and a policy by which to access them (sometimes this pattern is called a micro-service)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Service uses </a:t>
            </a:r>
            <a:r>
              <a:rPr lang="en-US" sz="1200" kern="1200" dirty="0" err="1">
                <a:solidFill>
                  <a:schemeClr val="tx1"/>
                </a:solidFill>
                <a:effectLst/>
                <a:latin typeface="+mn-lt"/>
                <a:ea typeface="+mn-ea"/>
                <a:cs typeface="+mn-cs"/>
              </a:rPr>
              <a:t>ClusterIP</a:t>
            </a:r>
            <a:r>
              <a:rPr lang="en-US" sz="1200" kern="1200" dirty="0">
                <a:solidFill>
                  <a:schemeClr val="tx1"/>
                </a:solidFill>
                <a:effectLst/>
                <a:latin typeface="+mn-lt"/>
                <a:ea typeface="+mn-ea"/>
                <a:cs typeface="+mn-cs"/>
              </a:rPr>
              <a:t> which is used to connect inside the cluster, not the IP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IPVS – IP virtual server, runs on a host and acts as a load balancer in front of a cluster</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10</a:t>
            </a:fld>
            <a:endParaRPr lang="en-US"/>
          </a:p>
        </p:txBody>
      </p:sp>
    </p:spTree>
    <p:extLst>
      <p:ext uri="{BB962C8B-B14F-4D97-AF65-F5344CB8AC3E}">
        <p14:creationId xmlns:p14="http://schemas.microsoft.com/office/powerpoint/2010/main" val="3834789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38625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9971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1267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347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86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48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50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93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5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1614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Tree>
    <p:extLst>
      <p:ext uri="{BB962C8B-B14F-4D97-AF65-F5344CB8AC3E}">
        <p14:creationId xmlns:p14="http://schemas.microsoft.com/office/powerpoint/2010/main" val="409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Tree>
    <p:extLst>
      <p:ext uri="{BB962C8B-B14F-4D97-AF65-F5344CB8AC3E}">
        <p14:creationId xmlns:p14="http://schemas.microsoft.com/office/powerpoint/2010/main" val="18496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99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5611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958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7768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34232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213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0984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91385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8962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5613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2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172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3401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33032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Edit Master text styles</a:t>
            </a:r>
          </a:p>
        </p:txBody>
      </p:sp>
    </p:spTree>
    <p:extLst>
      <p:ext uri="{BB962C8B-B14F-4D97-AF65-F5344CB8AC3E}">
        <p14:creationId xmlns:p14="http://schemas.microsoft.com/office/powerpoint/2010/main" val="149502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3664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69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52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7304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352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8.xml"/><Relationship Id="rId18" Type="http://schemas.openxmlformats.org/officeDocument/2006/relationships/image" Target="../media/image31.png"/><Relationship Id="rId3" Type="http://schemas.openxmlformats.org/officeDocument/2006/relationships/customXml" Target="../ink/ink3.xml"/><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28.png"/><Relationship Id="rId17" Type="http://schemas.openxmlformats.org/officeDocument/2006/relationships/customXml" Target="../ink/ink10.xml"/><Relationship Id="rId25"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7.xml"/><Relationship Id="rId24" Type="http://schemas.openxmlformats.org/officeDocument/2006/relationships/image" Target="../media/image34.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10" Type="http://schemas.openxmlformats.org/officeDocument/2006/relationships/image" Target="../media/image27.png"/><Relationship Id="rId19" Type="http://schemas.openxmlformats.org/officeDocument/2006/relationships/customXml" Target="../ink/ink11.xml"/><Relationship Id="rId4" Type="http://schemas.openxmlformats.org/officeDocument/2006/relationships/image" Target="../media/image24.png"/><Relationship Id="rId9" Type="http://schemas.openxmlformats.org/officeDocument/2006/relationships/customXml" Target="../ink/ink6.xml"/><Relationship Id="rId14" Type="http://schemas.openxmlformats.org/officeDocument/2006/relationships/image" Target="../media/image29.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9.xml"/><Relationship Id="rId18" Type="http://schemas.openxmlformats.org/officeDocument/2006/relationships/image" Target="../media/image31.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28.png"/><Relationship Id="rId17" Type="http://schemas.openxmlformats.org/officeDocument/2006/relationships/customXml" Target="../ink/ink21.xml"/><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18.xml"/><Relationship Id="rId24" Type="http://schemas.openxmlformats.org/officeDocument/2006/relationships/image" Target="../media/image34.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10" Type="http://schemas.openxmlformats.org/officeDocument/2006/relationships/image" Target="../media/image27.png"/><Relationship Id="rId19" Type="http://schemas.openxmlformats.org/officeDocument/2006/relationships/customXml" Target="../ink/ink22.xml"/><Relationship Id="rId4" Type="http://schemas.openxmlformats.org/officeDocument/2006/relationships/image" Target="../media/image24.png"/><Relationship Id="rId9" Type="http://schemas.openxmlformats.org/officeDocument/2006/relationships/customXml" Target="../ink/ink17.xml"/><Relationship Id="rId14" Type="http://schemas.openxmlformats.org/officeDocument/2006/relationships/image" Target="../media/image29.png"/><Relationship Id="rId22"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30.xml"/><Relationship Id="rId18" Type="http://schemas.openxmlformats.org/officeDocument/2006/relationships/image" Target="../media/image35.png"/><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210.png"/><Relationship Id="rId17" Type="http://schemas.openxmlformats.org/officeDocument/2006/relationships/customXml" Target="../ink/ink32.xml"/><Relationship Id="rId25"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230.png"/><Relationship Id="rId20"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180.png"/><Relationship Id="rId11" Type="http://schemas.openxmlformats.org/officeDocument/2006/relationships/customXml" Target="../ink/ink29.xml"/><Relationship Id="rId24" Type="http://schemas.openxmlformats.org/officeDocument/2006/relationships/image" Target="../media/image38.png"/><Relationship Id="rId5" Type="http://schemas.openxmlformats.org/officeDocument/2006/relationships/customXml" Target="../ink/ink26.xml"/><Relationship Id="rId15" Type="http://schemas.openxmlformats.org/officeDocument/2006/relationships/customXml" Target="../ink/ink31.xml"/><Relationship Id="rId23" Type="http://schemas.openxmlformats.org/officeDocument/2006/relationships/customXml" Target="../ink/ink35.xml"/><Relationship Id="rId10" Type="http://schemas.openxmlformats.org/officeDocument/2006/relationships/image" Target="../media/image200.png"/><Relationship Id="rId19" Type="http://schemas.openxmlformats.org/officeDocument/2006/relationships/customXml" Target="../ink/ink33.xml"/><Relationship Id="rId4" Type="http://schemas.openxmlformats.org/officeDocument/2006/relationships/image" Target="../media/image170.png"/><Relationship Id="rId9" Type="http://schemas.openxmlformats.org/officeDocument/2006/relationships/customXml" Target="../ink/ink28.xml"/><Relationship Id="rId14" Type="http://schemas.openxmlformats.org/officeDocument/2006/relationships/image" Target="../media/image220.png"/><Relationship Id="rId22"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41.xml"/><Relationship Id="rId18" Type="http://schemas.openxmlformats.org/officeDocument/2006/relationships/image" Target="../media/image31.png"/><Relationship Id="rId3" Type="http://schemas.openxmlformats.org/officeDocument/2006/relationships/customXml" Target="../ink/ink36.xml"/><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28.png"/><Relationship Id="rId17" Type="http://schemas.openxmlformats.org/officeDocument/2006/relationships/customXml" Target="../ink/ink43.xml"/><Relationship Id="rId25" Type="http://schemas.openxmlformats.org/officeDocument/2006/relationships/image" Target="../media/image40.png"/><Relationship Id="rId2" Type="http://schemas.openxmlformats.org/officeDocument/2006/relationships/notesSlide" Target="../notesSlides/notesSlide16.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40.xml"/><Relationship Id="rId24" Type="http://schemas.openxmlformats.org/officeDocument/2006/relationships/image" Target="../media/image34.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10" Type="http://schemas.openxmlformats.org/officeDocument/2006/relationships/image" Target="../media/image27.png"/><Relationship Id="rId19" Type="http://schemas.openxmlformats.org/officeDocument/2006/relationships/customXml" Target="../ink/ink44.xml"/><Relationship Id="rId4" Type="http://schemas.openxmlformats.org/officeDocument/2006/relationships/image" Target="../media/image24.png"/><Relationship Id="rId9" Type="http://schemas.openxmlformats.org/officeDocument/2006/relationships/customXml" Target="../ink/ink39.xml"/><Relationship Id="rId14" Type="http://schemas.openxmlformats.org/officeDocument/2006/relationships/image" Target="../media/image29.png"/><Relationship Id="rId2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s://antrea.io/" TargetMode="External"/><Relationship Id="rId5" Type="http://schemas.openxmlformats.org/officeDocument/2006/relationships/hyperlink" Target="https://www.weave.works/oss/net/" TargetMode="External"/><Relationship Id="rId4" Type="http://schemas.openxmlformats.org/officeDocument/2006/relationships/hyperlink" Target="https://github.com/coreos/flanne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52.xml"/><Relationship Id="rId18" Type="http://schemas.openxmlformats.org/officeDocument/2006/relationships/image" Target="../media/image31.png"/><Relationship Id="rId3" Type="http://schemas.openxmlformats.org/officeDocument/2006/relationships/customXml" Target="../ink/ink47.xml"/><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28.png"/><Relationship Id="rId17" Type="http://schemas.openxmlformats.org/officeDocument/2006/relationships/customXml" Target="../ink/ink54.xml"/><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1.xml"/><Relationship Id="rId24" Type="http://schemas.openxmlformats.org/officeDocument/2006/relationships/image" Target="../media/image34.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10" Type="http://schemas.openxmlformats.org/officeDocument/2006/relationships/image" Target="../media/image27.png"/><Relationship Id="rId19" Type="http://schemas.openxmlformats.org/officeDocument/2006/relationships/customXml" Target="../ink/ink55.xml"/><Relationship Id="rId4" Type="http://schemas.openxmlformats.org/officeDocument/2006/relationships/image" Target="../media/image24.png"/><Relationship Id="rId9" Type="http://schemas.openxmlformats.org/officeDocument/2006/relationships/customXml" Target="../ink/ink50.xml"/><Relationship Id="rId14" Type="http://schemas.openxmlformats.org/officeDocument/2006/relationships/image" Target="../media/image29.png"/><Relationship Id="rId2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63.xml"/><Relationship Id="rId18" Type="http://schemas.openxmlformats.org/officeDocument/2006/relationships/image" Target="../media/image35.png"/><Relationship Id="rId26" Type="http://schemas.openxmlformats.org/officeDocument/2006/relationships/image" Target="../media/image49.png"/><Relationship Id="rId3" Type="http://schemas.openxmlformats.org/officeDocument/2006/relationships/customXml" Target="../ink/ink58.xml"/><Relationship Id="rId21" Type="http://schemas.openxmlformats.org/officeDocument/2006/relationships/customXml" Target="../ink/ink67.xml"/><Relationship Id="rId7" Type="http://schemas.openxmlformats.org/officeDocument/2006/relationships/customXml" Target="../ink/ink60.xml"/><Relationship Id="rId12" Type="http://schemas.openxmlformats.org/officeDocument/2006/relationships/image" Target="../media/image210.png"/><Relationship Id="rId17" Type="http://schemas.openxmlformats.org/officeDocument/2006/relationships/customXml" Target="../ink/ink65.xml"/><Relationship Id="rId25" Type="http://schemas.openxmlformats.org/officeDocument/2006/relationships/image" Target="../media/image48.png"/><Relationship Id="rId2" Type="http://schemas.openxmlformats.org/officeDocument/2006/relationships/notesSlide" Target="../notesSlides/notesSlide23.xml"/><Relationship Id="rId16" Type="http://schemas.openxmlformats.org/officeDocument/2006/relationships/image" Target="../media/image230.png"/><Relationship Id="rId20"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180.png"/><Relationship Id="rId11" Type="http://schemas.openxmlformats.org/officeDocument/2006/relationships/customXml" Target="../ink/ink62.xml"/><Relationship Id="rId24" Type="http://schemas.openxmlformats.org/officeDocument/2006/relationships/image" Target="../media/image38.png"/><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customXml" Target="../ink/ink68.xml"/><Relationship Id="rId10" Type="http://schemas.openxmlformats.org/officeDocument/2006/relationships/image" Target="../media/image200.png"/><Relationship Id="rId19" Type="http://schemas.openxmlformats.org/officeDocument/2006/relationships/customXml" Target="../ink/ink66.xml"/><Relationship Id="rId4" Type="http://schemas.openxmlformats.org/officeDocument/2006/relationships/image" Target="../media/image170.png"/><Relationship Id="rId9" Type="http://schemas.openxmlformats.org/officeDocument/2006/relationships/customXml" Target="../ink/ink61.xml"/><Relationship Id="rId14" Type="http://schemas.openxmlformats.org/officeDocument/2006/relationships/image" Target="../media/image220.png"/><Relationship Id="rId22"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74.xml"/><Relationship Id="rId18" Type="http://schemas.openxmlformats.org/officeDocument/2006/relationships/image" Target="../media/image35.png"/><Relationship Id="rId26" Type="http://schemas.openxmlformats.org/officeDocument/2006/relationships/image" Target="../media/image5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210.png"/><Relationship Id="rId17" Type="http://schemas.openxmlformats.org/officeDocument/2006/relationships/customXml" Target="../ink/ink76.xml"/><Relationship Id="rId25" Type="http://schemas.openxmlformats.org/officeDocument/2006/relationships/image" Target="../media/image50.png"/><Relationship Id="rId2" Type="http://schemas.openxmlformats.org/officeDocument/2006/relationships/notesSlide" Target="../notesSlides/notesSlide24.xml"/><Relationship Id="rId16" Type="http://schemas.openxmlformats.org/officeDocument/2006/relationships/image" Target="../media/image230.png"/><Relationship Id="rId20"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180.png"/><Relationship Id="rId11" Type="http://schemas.openxmlformats.org/officeDocument/2006/relationships/customXml" Target="../ink/ink73.xml"/><Relationship Id="rId24" Type="http://schemas.openxmlformats.org/officeDocument/2006/relationships/image" Target="../media/image38.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10" Type="http://schemas.openxmlformats.org/officeDocument/2006/relationships/image" Target="../media/image200.png"/><Relationship Id="rId19" Type="http://schemas.openxmlformats.org/officeDocument/2006/relationships/customXml" Target="../ink/ink77.xml"/><Relationship Id="rId4" Type="http://schemas.openxmlformats.org/officeDocument/2006/relationships/image" Target="../media/image170.png"/><Relationship Id="rId9" Type="http://schemas.openxmlformats.org/officeDocument/2006/relationships/customXml" Target="../ink/ink72.xml"/><Relationship Id="rId14" Type="http://schemas.openxmlformats.org/officeDocument/2006/relationships/image" Target="../media/image220.png"/><Relationship Id="rId22"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hub.docker.com/r/kindest/node/tags?page=1&amp;ordering=last_update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B115-C2AA-A845-85E7-CBE4EE0C950A}"/>
              </a:ext>
            </a:extLst>
          </p:cNvPr>
          <p:cNvSpPr>
            <a:spLocks noGrp="1"/>
          </p:cNvSpPr>
          <p:nvPr>
            <p:ph type="title"/>
          </p:nvPr>
        </p:nvSpPr>
        <p:spPr>
          <a:xfrm>
            <a:off x="6259796" y="1667475"/>
            <a:ext cx="5324033" cy="1234440"/>
          </a:xfrm>
        </p:spPr>
        <p:txBody>
          <a:bodyPr/>
          <a:lstStyle/>
          <a:p>
            <a:pPr algn="l"/>
            <a:r>
              <a:rPr lang="en-US" dirty="0"/>
              <a:t>The New Modern Application Platform</a:t>
            </a:r>
            <a:br>
              <a:rPr lang="en-US" dirty="0"/>
            </a:br>
            <a:r>
              <a:rPr lang="en-US" sz="2400" dirty="0"/>
              <a:t>Session 6: Kubernetes Networking</a:t>
            </a:r>
          </a:p>
        </p:txBody>
      </p:sp>
      <p:sp>
        <p:nvSpPr>
          <p:cNvPr id="6" name="Text Placeholder 5">
            <a:extLst>
              <a:ext uri="{FF2B5EF4-FFF2-40B4-BE49-F238E27FC236}">
                <a16:creationId xmlns:a16="http://schemas.microsoft.com/office/drawing/2014/main" id="{9EEB7A55-7C59-B542-BAC5-7848E9BAD674}"/>
              </a:ext>
            </a:extLst>
          </p:cNvPr>
          <p:cNvSpPr>
            <a:spLocks noGrp="1"/>
          </p:cNvSpPr>
          <p:nvPr>
            <p:ph type="body" sz="quarter" idx="13"/>
          </p:nvPr>
        </p:nvSpPr>
        <p:spPr/>
        <p:txBody>
          <a:bodyPr/>
          <a:lstStyle/>
          <a:p>
            <a:r>
              <a:rPr lang="en-US" dirty="0"/>
              <a:t>January 2021</a:t>
            </a:r>
          </a:p>
        </p:txBody>
      </p:sp>
      <p:sp>
        <p:nvSpPr>
          <p:cNvPr id="3" name="Rectangle 2">
            <a:extLst>
              <a:ext uri="{FF2B5EF4-FFF2-40B4-BE49-F238E27FC236}">
                <a16:creationId xmlns:a16="http://schemas.microsoft.com/office/drawing/2014/main" id="{C2C3C876-9B13-7842-9604-C7F84CDFD049}"/>
              </a:ext>
            </a:extLst>
          </p:cNvPr>
          <p:cNvSpPr/>
          <p:nvPr/>
        </p:nvSpPr>
        <p:spPr>
          <a:xfrm>
            <a:off x="6389077" y="4168349"/>
            <a:ext cx="5324033" cy="646331"/>
          </a:xfrm>
          <a:prstGeom prst="rect">
            <a:avLst/>
          </a:prstGeom>
        </p:spPr>
        <p:txBody>
          <a:bodyPr wrap="square">
            <a:spAutoFit/>
          </a:bodyPr>
          <a:lstStyle/>
          <a:p>
            <a:r>
              <a:rPr lang="en-US" dirty="0">
                <a:solidFill>
                  <a:srgbClr val="002060"/>
                </a:solidFill>
              </a:rPr>
              <a:t>Andy Tauber, Staff TAM</a:t>
            </a:r>
          </a:p>
          <a:p>
            <a:r>
              <a:rPr lang="en-US" dirty="0">
                <a:solidFill>
                  <a:srgbClr val="002060"/>
                </a:solidFill>
              </a:rPr>
              <a:t>Dave Mazur, Staff TAM</a:t>
            </a:r>
          </a:p>
        </p:txBody>
      </p:sp>
      <p:sp>
        <p:nvSpPr>
          <p:cNvPr id="4" name="TextBox 3">
            <a:extLst>
              <a:ext uri="{FF2B5EF4-FFF2-40B4-BE49-F238E27FC236}">
                <a16:creationId xmlns:a16="http://schemas.microsoft.com/office/drawing/2014/main" id="{781859C2-8E20-544F-BDB7-9FEC2C8828FF}"/>
              </a:ext>
            </a:extLst>
          </p:cNvPr>
          <p:cNvSpPr txBox="1"/>
          <p:nvPr/>
        </p:nvSpPr>
        <p:spPr>
          <a:xfrm>
            <a:off x="5735540" y="3245297"/>
            <a:ext cx="6192401" cy="215444"/>
          </a:xfrm>
          <a:prstGeom prst="rect">
            <a:avLst/>
          </a:prstGeom>
        </p:spPr>
        <p:txBody>
          <a:bodyPr wrap="none" lIns="0" tIns="0" rIns="0" bIns="0" rtlCol="0">
            <a:spAutoFit/>
          </a:bodyPr>
          <a:lstStyle/>
          <a:p>
            <a:pPr>
              <a:spcAft>
                <a:spcPts val="600"/>
              </a:spcAft>
            </a:pPr>
            <a:r>
              <a:rPr lang="en-US" sz="1400" dirty="0">
                <a:solidFill>
                  <a:srgbClr val="002060"/>
                </a:solidFill>
              </a:rPr>
              <a:t>“Bridging the growing chasm between developers and infra engineering”</a:t>
            </a:r>
          </a:p>
        </p:txBody>
      </p:sp>
    </p:spTree>
    <p:extLst>
      <p:ext uri="{BB962C8B-B14F-4D97-AF65-F5344CB8AC3E}">
        <p14:creationId xmlns:p14="http://schemas.microsoft.com/office/powerpoint/2010/main" val="2525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78DD75B-C6E3-E64C-A2D7-E2948669A22D}"/>
              </a:ext>
            </a:extLst>
          </p:cNvPr>
          <p:cNvSpPr txBox="1"/>
          <p:nvPr/>
        </p:nvSpPr>
        <p:spPr bwMode="ltGray">
          <a:xfrm>
            <a:off x="6325027" y="793751"/>
            <a:ext cx="5866973" cy="5312759"/>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rmAutofit lnSpcReduction="10000"/>
          </a:bodyPr>
          <a:lstStyle/>
          <a:p>
            <a:pPr>
              <a:lnSpc>
                <a:spcPct val="90000"/>
              </a:lnSpc>
              <a:spcAft>
                <a:spcPts val="600"/>
              </a:spcAft>
              <a:buSzPct val="90000"/>
            </a:pPr>
            <a:r>
              <a:rPr lang="en-US" sz="1400" dirty="0">
                <a:solidFill>
                  <a:schemeClr val="bg1"/>
                </a:solidFill>
              </a:rPr>
              <a:t>Because Pods can be moved, restarted, upgraded, it is difficult to send traffic via specific Pod IPs</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Kubernetes introduces “Services” to help</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Services are used to:</a:t>
            </a:r>
          </a:p>
          <a:p>
            <a:pPr marL="285750" indent="-285750">
              <a:lnSpc>
                <a:spcPct val="90000"/>
              </a:lnSpc>
              <a:spcAft>
                <a:spcPts val="600"/>
              </a:spcAft>
              <a:buSzPct val="90000"/>
              <a:buFontTx/>
              <a:buChar char="-"/>
            </a:pPr>
            <a:r>
              <a:rPr lang="en-US" sz="1400" dirty="0">
                <a:solidFill>
                  <a:schemeClr val="bg1"/>
                </a:solidFill>
              </a:rPr>
              <a:t>Connect pods together</a:t>
            </a:r>
          </a:p>
          <a:p>
            <a:pPr marL="285750" indent="-285750">
              <a:lnSpc>
                <a:spcPct val="90000"/>
              </a:lnSpc>
              <a:spcAft>
                <a:spcPts val="600"/>
              </a:spcAft>
              <a:buSzPct val="90000"/>
              <a:buFontTx/>
              <a:buChar char="-"/>
            </a:pPr>
            <a:r>
              <a:rPr lang="en-US" sz="1400" dirty="0">
                <a:solidFill>
                  <a:schemeClr val="bg1"/>
                </a:solidFill>
              </a:rPr>
              <a:t>Expose pods to the internet</a:t>
            </a:r>
          </a:p>
          <a:p>
            <a:pPr marL="285750" indent="-285750">
              <a:lnSpc>
                <a:spcPct val="90000"/>
              </a:lnSpc>
              <a:spcAft>
                <a:spcPts val="600"/>
              </a:spcAft>
              <a:buSzPct val="90000"/>
              <a:buFontTx/>
              <a:buChar char="-"/>
            </a:pPr>
            <a:r>
              <a:rPr lang="en-US" sz="1400" dirty="0">
                <a:solidFill>
                  <a:schemeClr val="bg1"/>
                </a:solidFill>
              </a:rPr>
              <a:t>Define pod access policy</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When creating a service, Kubernetes provides:</a:t>
            </a:r>
          </a:p>
          <a:p>
            <a:pPr marL="285750" indent="-285750">
              <a:lnSpc>
                <a:spcPct val="90000"/>
              </a:lnSpc>
              <a:spcAft>
                <a:spcPts val="600"/>
              </a:spcAft>
              <a:buSzPct val="90000"/>
              <a:buFontTx/>
              <a:buChar char="-"/>
            </a:pPr>
            <a:r>
              <a:rPr lang="en-US" sz="1400" dirty="0">
                <a:solidFill>
                  <a:schemeClr val="bg1"/>
                </a:solidFill>
              </a:rPr>
              <a:t>DNS entry for each service’s name</a:t>
            </a:r>
          </a:p>
          <a:p>
            <a:pPr marL="285750" indent="-285750">
              <a:lnSpc>
                <a:spcPct val="90000"/>
              </a:lnSpc>
              <a:spcAft>
                <a:spcPts val="600"/>
              </a:spcAft>
              <a:buSzPct val="90000"/>
              <a:buFontTx/>
              <a:buChar char="-"/>
            </a:pPr>
            <a:r>
              <a:rPr lang="en-US" sz="1400" dirty="0">
                <a:solidFill>
                  <a:schemeClr val="bg1"/>
                </a:solidFill>
              </a:rPr>
              <a:t>Virtual IP (also known as a cluster IP)</a:t>
            </a:r>
          </a:p>
          <a:p>
            <a:pPr marL="285750" indent="-285750">
              <a:lnSpc>
                <a:spcPct val="90000"/>
              </a:lnSpc>
              <a:spcAft>
                <a:spcPts val="600"/>
              </a:spcAft>
              <a:buSzPct val="90000"/>
              <a:buFontTx/>
              <a:buChar char="-"/>
            </a:pPr>
            <a:endParaRPr lang="en-US" sz="1400" dirty="0">
              <a:solidFill>
                <a:schemeClr val="bg1"/>
              </a:solidFill>
            </a:endParaRPr>
          </a:p>
          <a:p>
            <a:pPr>
              <a:lnSpc>
                <a:spcPct val="90000"/>
              </a:lnSpc>
              <a:spcAft>
                <a:spcPts val="600"/>
              </a:spcAft>
              <a:buSzPct val="90000"/>
            </a:pPr>
            <a:r>
              <a:rPr lang="en-US" sz="1400" dirty="0">
                <a:solidFill>
                  <a:schemeClr val="bg1"/>
                </a:solidFill>
              </a:rPr>
              <a:t>Traffic addressed to the VIP will be load-balanced to the set of Pods associated with the Service</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err="1">
                <a:solidFill>
                  <a:schemeClr val="bg1"/>
                </a:solidFill>
              </a:rPr>
              <a:t>Kube</a:t>
            </a:r>
            <a:r>
              <a:rPr lang="en-US" sz="1400" dirty="0">
                <a:solidFill>
                  <a:schemeClr val="bg1"/>
                </a:solidFill>
              </a:rPr>
              <a:t>-proxy maps virtual IPs to pod IPs within the cluster via iptables or IPVS (IP Virtual Server)</a:t>
            </a:r>
          </a:p>
          <a:p>
            <a:pPr>
              <a:lnSpc>
                <a:spcPct val="90000"/>
              </a:lnSpc>
              <a:spcAft>
                <a:spcPts val="600"/>
              </a:spcAft>
              <a:buSzPct val="90000"/>
            </a:pPr>
            <a:endParaRPr lang="en-US" sz="1100" dirty="0">
              <a:solidFill>
                <a:schemeClr val="bg1"/>
              </a:solidFill>
            </a:endParaRPr>
          </a:p>
          <a:p>
            <a:pPr>
              <a:lnSpc>
                <a:spcPct val="90000"/>
              </a:lnSpc>
              <a:spcAft>
                <a:spcPts val="600"/>
              </a:spcAft>
              <a:buSzPct val="90000"/>
            </a:pPr>
            <a:endParaRPr lang="en-US" sz="1100" dirty="0">
              <a:solidFill>
                <a:schemeClr val="bg1"/>
              </a:solidFill>
            </a:endParaRP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a:xfrm>
            <a:off x="579960" y="412751"/>
            <a:ext cx="11003870" cy="381000"/>
          </a:xfrm>
        </p:spPr>
        <p:txBody>
          <a:bodyPr vert="horz" wrap="none" lIns="0" tIns="0" rIns="0" bIns="0" rtlCol="0" anchor="b">
            <a:normAutofit/>
          </a:bodyPr>
          <a:lstStyle/>
          <a:p>
            <a:r>
              <a:rPr lang="en-US" sz="2600" b="0" kern="1200">
                <a:latin typeface="+mj-lt"/>
                <a:ea typeface="+mj-ea"/>
                <a:cs typeface="+mj-cs"/>
              </a:rPr>
              <a:t>Pod-to-Service Networking</a:t>
            </a:r>
          </a:p>
        </p:txBody>
      </p:sp>
      <p:pic>
        <p:nvPicPr>
          <p:cNvPr id="3" name="Picture 2">
            <a:extLst>
              <a:ext uri="{FF2B5EF4-FFF2-40B4-BE49-F238E27FC236}">
                <a16:creationId xmlns:a16="http://schemas.microsoft.com/office/drawing/2014/main" id="{A775A830-5D60-F347-AECC-E25B623E167C}"/>
              </a:ext>
            </a:extLst>
          </p:cNvPr>
          <p:cNvPicPr>
            <a:picLocks noChangeAspect="1"/>
          </p:cNvPicPr>
          <p:nvPr/>
        </p:nvPicPr>
        <p:blipFill>
          <a:blip r:embed="rId3"/>
          <a:stretch>
            <a:fillRect/>
          </a:stretch>
        </p:blipFill>
        <p:spPr>
          <a:xfrm>
            <a:off x="829003" y="1294962"/>
            <a:ext cx="4606432" cy="4191438"/>
          </a:xfrm>
          <a:prstGeom prst="rect">
            <a:avLst/>
          </a:prstGeom>
        </p:spPr>
      </p:pic>
    </p:spTree>
    <p:extLst>
      <p:ext uri="{BB962C8B-B14F-4D97-AF65-F5344CB8AC3E}">
        <p14:creationId xmlns:p14="http://schemas.microsoft.com/office/powerpoint/2010/main" val="16367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Services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407A3222-7562-C54D-9047-0A8247F8BE55}"/>
              </a:ext>
            </a:extLst>
          </p:cNvPr>
          <p:cNvSpPr/>
          <p:nvPr/>
        </p:nvSpPr>
        <p:spPr>
          <a:xfrm>
            <a:off x="579960" y="1193070"/>
            <a:ext cx="6744118" cy="4801314"/>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a:t>Three types of Services:</a:t>
            </a:r>
          </a:p>
          <a:p>
            <a:pPr marL="742950" lvl="1" indent="-285750">
              <a:buFont typeface="Arial" panose="020B0604020202020204" pitchFamily="34" charset="0"/>
              <a:buChar char="•"/>
            </a:pPr>
            <a:r>
              <a:rPr lang="en-US" dirty="0" err="1"/>
              <a:t>ClusterIP</a:t>
            </a:r>
            <a:r>
              <a:rPr lang="en-US" dirty="0"/>
              <a:t> – internal load balancer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a:t>NodePort</a:t>
            </a:r>
            <a:r>
              <a:rPr lang="en-US" dirty="0"/>
              <a:t> – expose service on a specified port on each Node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a:t>LoadBalancer</a:t>
            </a:r>
            <a:r>
              <a:rPr lang="en-US" dirty="0"/>
              <a:t> – expose service on external load balancer.  This requires integration on the external network in order to dynamically bring up the load balancer.  This is L4.</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following build on top of K8s services:</a:t>
            </a:r>
          </a:p>
          <a:p>
            <a:pPr marL="742950" lvl="1" indent="-285750">
              <a:buFont typeface="Arial" panose="020B0604020202020204" pitchFamily="34" charset="0"/>
              <a:buChar char="•"/>
            </a:pPr>
            <a:r>
              <a:rPr lang="en-US" dirty="0"/>
              <a:t>Ingress</a:t>
            </a:r>
          </a:p>
          <a:p>
            <a:pPr marL="742950" lvl="1" indent="-285750">
              <a:buFont typeface="Arial" panose="020B0604020202020204" pitchFamily="34" charset="0"/>
              <a:buChar char="•"/>
            </a:pPr>
            <a:r>
              <a:rPr lang="en-US" dirty="0" err="1"/>
              <a:t>ServicesMesh</a:t>
            </a:r>
            <a:r>
              <a:rPr lang="en-US" dirty="0"/>
              <a:t> – Ingress with the addition of logical rules for traffic flow</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DD4A6B8-EEC3-5C4C-AD79-8854E5C871BF}"/>
              </a:ext>
            </a:extLst>
          </p:cNvPr>
          <p:cNvPicPr>
            <a:picLocks noChangeAspect="1"/>
          </p:cNvPicPr>
          <p:nvPr/>
        </p:nvPicPr>
        <p:blipFill>
          <a:blip r:embed="rId25"/>
          <a:stretch>
            <a:fillRect/>
          </a:stretch>
        </p:blipFill>
        <p:spPr>
          <a:xfrm>
            <a:off x="7542628" y="1059574"/>
            <a:ext cx="4279900" cy="4076700"/>
          </a:xfrm>
          <a:prstGeom prst="rect">
            <a:avLst/>
          </a:prstGeom>
        </p:spPr>
      </p:pic>
    </p:spTree>
    <p:extLst>
      <p:ext uri="{BB962C8B-B14F-4D97-AF65-F5344CB8AC3E}">
        <p14:creationId xmlns:p14="http://schemas.microsoft.com/office/powerpoint/2010/main" val="22026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7736F2-6546-2541-BA37-0E4E5C0C5D6B}"/>
              </a:ext>
            </a:extLst>
          </p:cNvPr>
          <p:cNvPicPr>
            <a:picLocks noGrp="1" noChangeAspect="1"/>
          </p:cNvPicPr>
          <p:nvPr>
            <p:ph sz="quarter" idx="19"/>
          </p:nvPr>
        </p:nvPicPr>
        <p:blipFill>
          <a:blip r:embed="rId3"/>
          <a:stretch>
            <a:fillRect/>
          </a:stretch>
        </p:blipFill>
        <p:spPr>
          <a:xfrm>
            <a:off x="879984" y="1184403"/>
            <a:ext cx="4336908" cy="4112198"/>
          </a:xfrm>
          <a:prstGeom prst="rect">
            <a:avLst/>
          </a:prstGeom>
        </p:spPr>
      </p:pic>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a:t>Cluster IP</a:t>
            </a:r>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1059574"/>
            <a:ext cx="5618205" cy="5112626"/>
          </a:xfrm>
          <a:solidFill>
            <a:schemeClr val="accent1"/>
          </a:solidFill>
        </p:spPr>
        <p:txBody>
          <a:bodyPr/>
          <a:lstStyle/>
          <a:p>
            <a:r>
              <a:rPr lang="en-US" dirty="0"/>
              <a:t>Default Service Type</a:t>
            </a:r>
          </a:p>
          <a:p>
            <a:r>
              <a:rPr lang="en-US" dirty="0"/>
              <a:t>Provides a stable IP and port that passes traffic to pods/containers on the same cluster</a:t>
            </a:r>
          </a:p>
          <a:p>
            <a:pPr>
              <a:buNone/>
            </a:pPr>
            <a:r>
              <a:rPr lang="en-US" dirty="0"/>
              <a:t>The stable IP and port are only accessible from other Pods running in the cluster</a:t>
            </a:r>
          </a:p>
          <a:p>
            <a:pPr>
              <a:buNone/>
            </a:pPr>
            <a:r>
              <a:rPr lang="en-US" dirty="0"/>
              <a:t>You specify two ports:</a:t>
            </a:r>
          </a:p>
          <a:p>
            <a:pPr marL="285750" indent="-285750">
              <a:buFontTx/>
              <a:buChar char="-"/>
            </a:pPr>
            <a:r>
              <a:rPr lang="en-US" dirty="0"/>
              <a:t>Port (8080 in the example on left)</a:t>
            </a:r>
          </a:p>
          <a:p>
            <a:pPr marL="285750" indent="-285750">
              <a:buFontTx/>
              <a:buChar char="-"/>
            </a:pPr>
            <a:r>
              <a:rPr lang="en-US" dirty="0" err="1"/>
              <a:t>TargetPort</a:t>
            </a:r>
            <a:r>
              <a:rPr lang="en-US" dirty="0"/>
              <a:t> (80 in the example on left)</a:t>
            </a:r>
          </a:p>
          <a:p>
            <a:pPr>
              <a:buNone/>
            </a:pPr>
            <a:r>
              <a:rPr lang="en-US" dirty="0"/>
              <a:t>The top pod in green sends traffic to the other pods via port 8080.  The service redirects that traffic to port 80 in the pods/containers</a:t>
            </a:r>
          </a:p>
        </p:txBody>
      </p:sp>
    </p:spTree>
    <p:extLst>
      <p:ext uri="{BB962C8B-B14F-4D97-AF65-F5344CB8AC3E}">
        <p14:creationId xmlns:p14="http://schemas.microsoft.com/office/powerpoint/2010/main" val="399646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err="1"/>
              <a:t>NodePort</a:t>
            </a:r>
            <a:endParaRPr lang="en-US" dirty="0"/>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793751"/>
            <a:ext cx="5618205" cy="5378449"/>
          </a:xfrm>
          <a:solidFill>
            <a:schemeClr val="accent1"/>
          </a:solidFill>
        </p:spPr>
        <p:txBody>
          <a:bodyPr/>
          <a:lstStyle/>
          <a:p>
            <a:r>
              <a:rPr lang="en-US" dirty="0"/>
              <a:t>Exposes an app to the outside world via a port mapping on every node in the cluster</a:t>
            </a:r>
          </a:p>
          <a:p>
            <a:r>
              <a:rPr lang="en-US" dirty="0"/>
              <a:t>In example, every node has the ”</a:t>
            </a:r>
            <a:r>
              <a:rPr lang="en-US" dirty="0" err="1"/>
              <a:t>nodePort</a:t>
            </a:r>
            <a:r>
              <a:rPr lang="en-US" dirty="0"/>
              <a:t>” 31111</a:t>
            </a:r>
          </a:p>
          <a:p>
            <a:r>
              <a:rPr lang="en-US" dirty="0"/>
              <a:t>You specify three ports:</a:t>
            </a:r>
          </a:p>
          <a:p>
            <a:r>
              <a:rPr lang="en-US" dirty="0"/>
              <a:t>- port</a:t>
            </a:r>
          </a:p>
          <a:p>
            <a:r>
              <a:rPr lang="en-US" dirty="0"/>
              <a:t>- </a:t>
            </a:r>
            <a:r>
              <a:rPr lang="en-US" dirty="0" err="1"/>
              <a:t>targetPort</a:t>
            </a:r>
            <a:endParaRPr lang="en-US" dirty="0"/>
          </a:p>
          <a:p>
            <a:r>
              <a:rPr lang="en-US" dirty="0"/>
              <a:t>- </a:t>
            </a:r>
            <a:r>
              <a:rPr lang="en-US" dirty="0" err="1"/>
              <a:t>nodePort</a:t>
            </a:r>
            <a:endParaRPr lang="en-US" dirty="0"/>
          </a:p>
          <a:p>
            <a:r>
              <a:rPr lang="en-US" dirty="0"/>
              <a:t>Any client outside the cluster can use port 31111 to access a node within the cluster and eventually reach pods/containers</a:t>
            </a:r>
          </a:p>
        </p:txBody>
      </p:sp>
      <p:pic>
        <p:nvPicPr>
          <p:cNvPr id="8" name="Content Placeholder 7">
            <a:extLst>
              <a:ext uri="{FF2B5EF4-FFF2-40B4-BE49-F238E27FC236}">
                <a16:creationId xmlns:a16="http://schemas.microsoft.com/office/drawing/2014/main" id="{4FA8603A-A67F-E14F-AEA5-33FCCA51C542}"/>
              </a:ext>
            </a:extLst>
          </p:cNvPr>
          <p:cNvPicPr>
            <a:picLocks noGrp="1" noChangeAspect="1"/>
          </p:cNvPicPr>
          <p:nvPr>
            <p:ph sz="quarter" idx="19"/>
          </p:nvPr>
        </p:nvPicPr>
        <p:blipFill>
          <a:blip r:embed="rId3"/>
          <a:stretch>
            <a:fillRect/>
          </a:stretch>
        </p:blipFill>
        <p:spPr>
          <a:xfrm>
            <a:off x="677854" y="1371265"/>
            <a:ext cx="4596790" cy="4739695"/>
          </a:xfrm>
          <a:prstGeom prst="rect">
            <a:avLst/>
          </a:prstGeom>
        </p:spPr>
      </p:pic>
    </p:spTree>
    <p:extLst>
      <p:ext uri="{BB962C8B-B14F-4D97-AF65-F5344CB8AC3E}">
        <p14:creationId xmlns:p14="http://schemas.microsoft.com/office/powerpoint/2010/main" val="328250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err="1"/>
              <a:t>LoadBalancer</a:t>
            </a:r>
            <a:endParaRPr lang="en-US" dirty="0"/>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793751"/>
            <a:ext cx="5618205" cy="5378449"/>
          </a:xfrm>
          <a:solidFill>
            <a:schemeClr val="accent1"/>
          </a:solidFill>
        </p:spPr>
        <p:txBody>
          <a:bodyPr/>
          <a:lstStyle/>
          <a:p>
            <a:pPr>
              <a:buNone/>
            </a:pPr>
            <a:r>
              <a:rPr lang="en-US" dirty="0"/>
              <a:t>Builds on top of </a:t>
            </a:r>
            <a:r>
              <a:rPr lang="en-US" dirty="0" err="1"/>
              <a:t>NodePort</a:t>
            </a:r>
            <a:r>
              <a:rPr lang="en-US" dirty="0"/>
              <a:t> and Cluster IP</a:t>
            </a:r>
          </a:p>
          <a:p>
            <a:pPr>
              <a:buNone/>
            </a:pPr>
            <a:r>
              <a:rPr lang="en-US" dirty="0"/>
              <a:t>Exposes a service to the internet</a:t>
            </a:r>
          </a:p>
          <a:p>
            <a:pPr>
              <a:buNone/>
            </a:pPr>
            <a:r>
              <a:rPr lang="en-US" dirty="0"/>
              <a:t>Defines two ports:</a:t>
            </a:r>
          </a:p>
          <a:p>
            <a:pPr marL="285750" indent="-285750">
              <a:buFontTx/>
              <a:buChar char="-"/>
            </a:pPr>
            <a:r>
              <a:rPr lang="en-US" dirty="0"/>
              <a:t>Port</a:t>
            </a:r>
          </a:p>
          <a:p>
            <a:pPr marL="285750" indent="-285750">
              <a:buFontTx/>
              <a:buChar char="-"/>
            </a:pPr>
            <a:r>
              <a:rPr lang="en-US" dirty="0" err="1"/>
              <a:t>targetPort</a:t>
            </a:r>
            <a:endParaRPr lang="en-US" dirty="0"/>
          </a:p>
          <a:p>
            <a:pPr>
              <a:buNone/>
            </a:pPr>
            <a:r>
              <a:rPr lang="en-US" dirty="0"/>
              <a:t>Kubernetes works with your cloud APIs to create a load balancer</a:t>
            </a:r>
          </a:p>
          <a:p>
            <a:pPr>
              <a:buNone/>
            </a:pPr>
            <a:r>
              <a:rPr lang="en-US" dirty="0"/>
              <a:t>Traffic that comes into the load balancer on port 8080 is routed back to </a:t>
            </a:r>
            <a:r>
              <a:rPr lang="en-US" dirty="0" err="1"/>
              <a:t>nodePorts</a:t>
            </a:r>
            <a:r>
              <a:rPr lang="en-US" dirty="0"/>
              <a:t> (created by Kubernetes) and subsequently down to pods/containers</a:t>
            </a:r>
          </a:p>
        </p:txBody>
      </p:sp>
      <p:pic>
        <p:nvPicPr>
          <p:cNvPr id="7" name="Content Placeholder 6">
            <a:extLst>
              <a:ext uri="{FF2B5EF4-FFF2-40B4-BE49-F238E27FC236}">
                <a16:creationId xmlns:a16="http://schemas.microsoft.com/office/drawing/2014/main" id="{F151FAB0-EC73-D54C-85F9-A4548FD60F18}"/>
              </a:ext>
            </a:extLst>
          </p:cNvPr>
          <p:cNvPicPr>
            <a:picLocks noGrp="1" noChangeAspect="1"/>
          </p:cNvPicPr>
          <p:nvPr>
            <p:ph sz="quarter" idx="19"/>
          </p:nvPr>
        </p:nvPicPr>
        <p:blipFill>
          <a:blip r:embed="rId3"/>
          <a:stretch>
            <a:fillRect/>
          </a:stretch>
        </p:blipFill>
        <p:spPr>
          <a:xfrm>
            <a:off x="915494" y="1357728"/>
            <a:ext cx="4150776" cy="4688441"/>
          </a:xfrm>
          <a:prstGeom prst="rect">
            <a:avLst/>
          </a:prstGeom>
        </p:spPr>
      </p:pic>
    </p:spTree>
    <p:extLst>
      <p:ext uri="{BB962C8B-B14F-4D97-AF65-F5344CB8AC3E}">
        <p14:creationId xmlns:p14="http://schemas.microsoft.com/office/powerpoint/2010/main" val="343329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err="1"/>
              <a:t>coreDNS</a:t>
            </a:r>
            <a:endParaRPr lang="en-US" dirty="0"/>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60" y="1020095"/>
            <a:ext cx="9419063" cy="5909310"/>
          </a:xfrm>
          <a:prstGeom prst="rect">
            <a:avLst/>
          </a:prstGeom>
        </p:spPr>
        <p:txBody>
          <a:bodyPr wrap="square">
            <a:spAutoFit/>
          </a:bodyPr>
          <a:lstStyle/>
          <a:p>
            <a:pPr marL="285750" indent="-285750">
              <a:buFont typeface="Arial" panose="020B0604020202020204" pitchFamily="34" charset="0"/>
              <a:buChar char="•"/>
            </a:pPr>
            <a:r>
              <a:rPr lang="en-US" dirty="0" err="1"/>
              <a:t>coreDNS</a:t>
            </a:r>
            <a:r>
              <a:rPr lang="en-US" dirty="0"/>
              <a:t> (</a:t>
            </a:r>
            <a:r>
              <a:rPr lang="en-US" dirty="0" err="1"/>
              <a:t>KubeDNS</a:t>
            </a:r>
            <a:r>
              <a:rPr lang="en-US" dirty="0"/>
              <a:t> was in earlier releases) resides in the </a:t>
            </a:r>
            <a:r>
              <a:rPr lang="en-US" dirty="0" err="1"/>
              <a:t>kube</a:t>
            </a:r>
            <a:r>
              <a:rPr lang="en-US" dirty="0"/>
              <a:t>-system namespace and provides internal Kubernetes DNS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within a namespace are “local” in scope – only require short name.  i.e. “curl invoice”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outside a namespace require full FQDN.  i.e. “curl </a:t>
            </a:r>
            <a:r>
              <a:rPr lang="en-US" dirty="0" err="1"/>
              <a:t>invoice.acme.svc.cluster.local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take the naming format: {</a:t>
            </a:r>
            <a:r>
              <a:rPr lang="en-US" dirty="0" err="1"/>
              <a:t>servicename</a:t>
            </a:r>
            <a:r>
              <a:rPr lang="en-US" dirty="0"/>
              <a:t>}.{namespace}.svc.{cluster-domain}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Cluster-domain defaults to </a:t>
            </a:r>
            <a:r>
              <a:rPr lang="en-US" dirty="0" err="1"/>
              <a:t>cluster.local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DNS name resolution requests that are not part of the cluster-domain gets sent to the node’s /</a:t>
            </a:r>
            <a:r>
              <a:rPr lang="en-US" dirty="0" err="1"/>
              <a:t>etc</a:t>
            </a:r>
            <a:r>
              <a:rPr lang="en-US" dirty="0"/>
              <a:t>/</a:t>
            </a:r>
            <a:r>
              <a:rPr lang="en-US" dirty="0" err="1"/>
              <a:t>resolv.conf</a:t>
            </a:r>
            <a:r>
              <a:rPr lang="en-US" dirty="0"/>
              <a:t> file for resolution – this is how requests to things outside the system like a Docker registry get resolved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A service uses a port (i.e. </a:t>
            </a:r>
            <a:r>
              <a:rPr lang="en-US" dirty="0" err="1"/>
              <a:t>service:port</a:t>
            </a:r>
            <a:r>
              <a:rPr lang="en-US" dirty="0"/>
              <a:t>).  You cannot use “ping” to access the service since ”ping” doesn’t use ports.  You can use “curl” or “</a:t>
            </a:r>
            <a:r>
              <a:rPr lang="en-US" dirty="0" err="1"/>
              <a:t>wget</a:t>
            </a:r>
            <a:r>
              <a:rPr lang="en-US" dirty="0"/>
              <a:t>” instead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978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Ingress &#10;Intemet &#10;is a collection Of rules &#10;that inbound &#10;connections to reach &#10;the cluster services. &#10;Ing re &quot; &#10;The Ingress Controller for Inbound Connections ">
            <a:extLst>
              <a:ext uri="{FF2B5EF4-FFF2-40B4-BE49-F238E27FC236}">
                <a16:creationId xmlns:a16="http://schemas.microsoft.com/office/drawing/2014/main" id="{90AB159B-AC1D-EB4F-A03E-08C9BF5981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0500" y="1073150"/>
            <a:ext cx="4630008" cy="4965284"/>
          </a:xfrm>
          <a:prstGeom prst="rect">
            <a:avLst/>
          </a:prstGeom>
          <a:solidFill>
            <a:srgbClr val="FFFFFF"/>
          </a:solidFill>
        </p:spPr>
      </p:pic>
      <p:sp>
        <p:nvSpPr>
          <p:cNvPr id="2" name="Title 1">
            <a:extLst>
              <a:ext uri="{FF2B5EF4-FFF2-40B4-BE49-F238E27FC236}">
                <a16:creationId xmlns:a16="http://schemas.microsoft.com/office/drawing/2014/main" id="{D9B6ABE0-6B89-FF41-A62A-7AE330A3D8D2}"/>
              </a:ext>
            </a:extLst>
          </p:cNvPr>
          <p:cNvSpPr>
            <a:spLocks noGrp="1"/>
          </p:cNvSpPr>
          <p:nvPr>
            <p:ph type="title"/>
          </p:nvPr>
        </p:nvSpPr>
        <p:spPr>
          <a:xfrm>
            <a:off x="579960" y="412751"/>
            <a:ext cx="11003870" cy="381000"/>
          </a:xfrm>
        </p:spPr>
        <p:txBody>
          <a:bodyPr wrap="none" anchor="b">
            <a:normAutofit/>
          </a:bodyPr>
          <a:lstStyle/>
          <a:p>
            <a:r>
              <a:rPr lang="en-US" sz="2600"/>
              <a:t>Ingress</a:t>
            </a:r>
          </a:p>
        </p:txBody>
      </p:sp>
      <p:sp>
        <p:nvSpPr>
          <p:cNvPr id="4" name="TextBox 3">
            <a:extLst>
              <a:ext uri="{FF2B5EF4-FFF2-40B4-BE49-F238E27FC236}">
                <a16:creationId xmlns:a16="http://schemas.microsoft.com/office/drawing/2014/main" id="{2CAF9806-D850-5E4C-AFC9-8A7C7FCD76A2}"/>
              </a:ext>
            </a:extLst>
          </p:cNvPr>
          <p:cNvSpPr txBox="1"/>
          <p:nvPr/>
        </p:nvSpPr>
        <p:spPr>
          <a:xfrm>
            <a:off x="539992" y="1586022"/>
            <a:ext cx="5556008" cy="1969770"/>
          </a:xfrm>
          <a:prstGeom prst="rect">
            <a:avLst/>
          </a:prstGeom>
        </p:spPr>
        <p:txBody>
          <a:bodyPr wrap="none" lIns="0" tIns="0" rIns="0" bIns="0" rtlCol="0">
            <a:spAutoFit/>
          </a:bodyPr>
          <a:lstStyle/>
          <a:p>
            <a:pPr algn="l">
              <a:spcAft>
                <a:spcPts val="600"/>
              </a:spcAft>
            </a:pPr>
            <a:r>
              <a:rPr lang="en-US" sz="1400" dirty="0"/>
              <a:t>An Ingress Controller is a daemon running in a POD</a:t>
            </a:r>
          </a:p>
          <a:p>
            <a:pPr algn="l">
              <a:spcAft>
                <a:spcPts val="600"/>
              </a:spcAft>
            </a:pPr>
            <a:endParaRPr lang="en-US" sz="1400" dirty="0"/>
          </a:p>
          <a:p>
            <a:pPr algn="l">
              <a:spcAft>
                <a:spcPts val="600"/>
              </a:spcAft>
            </a:pPr>
            <a:r>
              <a:rPr lang="en-US" sz="1400" dirty="0"/>
              <a:t>Allows inbound connections to a service (most often HTTP traffic)</a:t>
            </a:r>
          </a:p>
          <a:p>
            <a:pPr algn="l">
              <a:spcAft>
                <a:spcPts val="600"/>
              </a:spcAft>
            </a:pPr>
            <a:endParaRPr lang="en-US" sz="1400" dirty="0"/>
          </a:p>
          <a:p>
            <a:pPr algn="l">
              <a:spcAft>
                <a:spcPts val="600"/>
              </a:spcAft>
            </a:pPr>
            <a:r>
              <a:rPr lang="en-US" sz="1400" dirty="0"/>
              <a:t>You can deploy multiple ingress controllers</a:t>
            </a:r>
          </a:p>
          <a:p>
            <a:pPr algn="l">
              <a:spcAft>
                <a:spcPts val="600"/>
              </a:spcAft>
            </a:pPr>
            <a:endParaRPr lang="en-US" sz="1400" dirty="0"/>
          </a:p>
          <a:p>
            <a:pPr algn="l">
              <a:spcAft>
                <a:spcPts val="600"/>
              </a:spcAft>
            </a:pPr>
            <a:r>
              <a:rPr lang="en-US" sz="1400" dirty="0"/>
              <a:t>NGINX is an example of an ingress controller</a:t>
            </a:r>
          </a:p>
        </p:txBody>
      </p:sp>
      <p:sp>
        <p:nvSpPr>
          <p:cNvPr id="5" name="TextBox 4">
            <a:extLst>
              <a:ext uri="{FF2B5EF4-FFF2-40B4-BE49-F238E27FC236}">
                <a16:creationId xmlns:a16="http://schemas.microsoft.com/office/drawing/2014/main" id="{F1455355-527F-014B-A673-F6196FBB6945}"/>
              </a:ext>
            </a:extLst>
          </p:cNvPr>
          <p:cNvSpPr txBox="1"/>
          <p:nvPr/>
        </p:nvSpPr>
        <p:spPr>
          <a:xfrm>
            <a:off x="1021492" y="4348063"/>
            <a:ext cx="4549322" cy="1015663"/>
          </a:xfrm>
          <a:prstGeom prst="rect">
            <a:avLst/>
          </a:prstGeom>
        </p:spPr>
        <p:txBody>
          <a:bodyPr wrap="none" lIns="0" tIns="0" rIns="0" bIns="0" rtlCol="0">
            <a:spAutoFit/>
          </a:bodyPr>
          <a:lstStyle/>
          <a:p>
            <a:r>
              <a:rPr lang="en-US" b="1" dirty="0"/>
              <a:t>$ kubectl get ingress</a:t>
            </a:r>
            <a:endParaRPr lang="en-US" dirty="0"/>
          </a:p>
          <a:p>
            <a:r>
              <a:rPr lang="en-US" b="1" dirty="0"/>
              <a:t>$ kubectl delete ingress &lt;</a:t>
            </a:r>
            <a:r>
              <a:rPr lang="en-US" b="1" dirty="0" err="1"/>
              <a:t>ingress_name</a:t>
            </a:r>
            <a:r>
              <a:rPr lang="en-US" b="1" dirty="0"/>
              <a:t>&gt;</a:t>
            </a:r>
            <a:endParaRPr lang="en-US" dirty="0"/>
          </a:p>
          <a:p>
            <a:r>
              <a:rPr lang="en-US" b="1" dirty="0"/>
              <a:t>$ kubectl edit ingress &lt;</a:t>
            </a:r>
            <a:r>
              <a:rPr lang="en-US" b="1" dirty="0" err="1"/>
              <a:t>ingress_name</a:t>
            </a:r>
            <a:r>
              <a:rPr lang="en-US" b="1" dirty="0"/>
              <a:t>&gt;</a:t>
            </a:r>
            <a:endParaRPr lang="en-US" dirty="0"/>
          </a:p>
          <a:p>
            <a:pPr algn="l">
              <a:spcAft>
                <a:spcPts val="600"/>
              </a:spcAft>
            </a:pPr>
            <a:endParaRPr lang="en-US" sz="1200" dirty="0"/>
          </a:p>
        </p:txBody>
      </p:sp>
    </p:spTree>
    <p:extLst>
      <p:ext uri="{BB962C8B-B14F-4D97-AF65-F5344CB8AC3E}">
        <p14:creationId xmlns:p14="http://schemas.microsoft.com/office/powerpoint/2010/main" val="249056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Service Mesh</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8FA3E901-2C0F-6E45-B2E8-367870C99D5D}"/>
              </a:ext>
            </a:extLst>
          </p:cNvPr>
          <p:cNvSpPr/>
          <p:nvPr/>
        </p:nvSpPr>
        <p:spPr>
          <a:xfrm>
            <a:off x="579960" y="1247642"/>
            <a:ext cx="5129960" cy="3046988"/>
          </a:xfrm>
          <a:prstGeom prst="rect">
            <a:avLst/>
          </a:prstGeom>
        </p:spPr>
        <p:txBody>
          <a:bodyPr wrap="square">
            <a:spAutoFit/>
          </a:bodyPr>
          <a:lstStyle/>
          <a:p>
            <a:r>
              <a:rPr lang="en-US" sz="1600" dirty="0"/>
              <a:t>For more complex connections or resources such as service discovery, rate limiting, traffic management and advanced metrics, you may want to implement a service mesh</a:t>
            </a:r>
          </a:p>
          <a:p>
            <a:endParaRPr lang="en-US" sz="1600" dirty="0"/>
          </a:p>
          <a:p>
            <a:r>
              <a:rPr lang="en-US" sz="1600" dirty="0"/>
              <a:t>A </a:t>
            </a:r>
            <a:r>
              <a:rPr lang="en-US" sz="1600" i="1" dirty="0"/>
              <a:t>service mesh</a:t>
            </a:r>
            <a:r>
              <a:rPr lang="en-US" sz="1600" dirty="0"/>
              <a:t> consists of edge and embedded proxies communicating with each other and handling traffic based on rules from a control plane. Various options are available, including Envoy, Istio, and </a:t>
            </a:r>
            <a:r>
              <a:rPr lang="en-US" sz="1600" dirty="0" err="1"/>
              <a:t>linkerd</a:t>
            </a:r>
            <a:endParaRPr lang="en-US" sz="1600" dirty="0"/>
          </a:p>
          <a:p>
            <a:endParaRPr lang="en-US" sz="1600" dirty="0"/>
          </a:p>
          <a:p>
            <a:r>
              <a:rPr lang="en-US" sz="1600" dirty="0"/>
              <a:t>Istio is used in Tanzu Service Mesh (TSM)</a:t>
            </a:r>
          </a:p>
        </p:txBody>
      </p:sp>
      <p:pic>
        <p:nvPicPr>
          <p:cNvPr id="3" name="Picture 2">
            <a:extLst>
              <a:ext uri="{FF2B5EF4-FFF2-40B4-BE49-F238E27FC236}">
                <a16:creationId xmlns:a16="http://schemas.microsoft.com/office/drawing/2014/main" id="{E657962E-061D-654B-822F-F24AA6FD5D4A}"/>
              </a:ext>
            </a:extLst>
          </p:cNvPr>
          <p:cNvPicPr>
            <a:picLocks noChangeAspect="1"/>
          </p:cNvPicPr>
          <p:nvPr/>
        </p:nvPicPr>
        <p:blipFill>
          <a:blip r:embed="rId25"/>
          <a:stretch>
            <a:fillRect/>
          </a:stretch>
        </p:blipFill>
        <p:spPr>
          <a:xfrm>
            <a:off x="5674381" y="1327090"/>
            <a:ext cx="6386785" cy="4562891"/>
          </a:xfrm>
          <a:prstGeom prst="rect">
            <a:avLst/>
          </a:prstGeom>
        </p:spPr>
      </p:pic>
    </p:spTree>
    <p:extLst>
      <p:ext uri="{BB962C8B-B14F-4D97-AF65-F5344CB8AC3E}">
        <p14:creationId xmlns:p14="http://schemas.microsoft.com/office/powerpoint/2010/main" val="200313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Network Policies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control traffic flow at the IP or Port level within the cluster</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8FA3E901-2C0F-6E45-B2E8-367870C99D5D}"/>
              </a:ext>
            </a:extLst>
          </p:cNvPr>
          <p:cNvSpPr/>
          <p:nvPr/>
        </p:nvSpPr>
        <p:spPr>
          <a:xfrm>
            <a:off x="579960" y="1515360"/>
            <a:ext cx="5424600" cy="4524315"/>
          </a:xfrm>
          <a:prstGeom prst="rect">
            <a:avLst/>
          </a:prstGeom>
        </p:spPr>
        <p:txBody>
          <a:bodyPr wrap="square">
            <a:spAutoFit/>
          </a:bodyPr>
          <a:lstStyle/>
          <a:p>
            <a:pPr marL="285750" indent="-285750">
              <a:buFont typeface="Arial" panose="020B0604020202020204" pitchFamily="34" charset="0"/>
              <a:buChar char="•"/>
            </a:pPr>
            <a:r>
              <a:rPr lang="en-US" dirty="0"/>
              <a:t>Must be supported by the CNI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Pods become isolated by having a network policy that selects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Communication specified by 3 identifiers:</a:t>
            </a:r>
          </a:p>
          <a:p>
            <a:pPr marL="742950" lvl="1" indent="-285750">
              <a:buFont typeface="Arial" panose="020B0604020202020204" pitchFamily="34" charset="0"/>
              <a:buChar char="•"/>
            </a:pPr>
            <a:r>
              <a:rPr lang="en-US" dirty="0"/>
              <a:t>Other pods that are allowed (</a:t>
            </a:r>
            <a:r>
              <a:rPr lang="en-US" dirty="0" err="1"/>
              <a:t>podSelector</a:t>
            </a:r>
            <a:r>
              <a:rPr lang="en-US" dirty="0"/>
              <a:t>)</a:t>
            </a:r>
          </a:p>
          <a:p>
            <a:pPr marL="742950" lvl="1" indent="-285750">
              <a:buFont typeface="Arial" panose="020B0604020202020204" pitchFamily="34" charset="0"/>
              <a:buChar char="•"/>
            </a:pPr>
            <a:r>
              <a:rPr lang="en-US" dirty="0"/>
              <a:t>Namespaces that are allowed (</a:t>
            </a:r>
            <a:r>
              <a:rPr lang="en-US" dirty="0" err="1"/>
              <a:t>namespaceSelector</a:t>
            </a:r>
            <a:r>
              <a:rPr lang="en-US" dirty="0"/>
              <a:t>)</a:t>
            </a:r>
          </a:p>
          <a:p>
            <a:pPr marL="742950" lvl="1" indent="-285750">
              <a:buFont typeface="Arial" panose="020B0604020202020204" pitchFamily="34" charset="0"/>
              <a:buChar char="•"/>
            </a:pPr>
            <a:r>
              <a:rPr lang="en-US" dirty="0"/>
              <a:t>IP Blocks (</a:t>
            </a:r>
            <a:r>
              <a:rPr lang="en-US" dirty="0" err="1"/>
              <a:t>ipBlock</a:t>
            </a:r>
            <a:r>
              <a:rPr lang="en-US" dirty="0"/>
              <a:t>)</a:t>
            </a:r>
          </a:p>
          <a:p>
            <a:endParaRPr lang="en-US" dirty="0"/>
          </a:p>
          <a:p>
            <a:pPr marL="285750" indent="-285750">
              <a:buFont typeface="Arial" panose="020B0604020202020204" pitchFamily="34" charset="0"/>
              <a:buChar char="•"/>
            </a:pPr>
            <a:r>
              <a:rPr lang="en-US" dirty="0"/>
              <a:t>Network policies could be used to isolate projects in a multi-tenant K8s cluster.  A simpler solution might be to create smaller, single purpose clusters.</a:t>
            </a:r>
          </a:p>
        </p:txBody>
      </p:sp>
      <p:pic>
        <p:nvPicPr>
          <p:cNvPr id="3" name="Picture 2">
            <a:extLst>
              <a:ext uri="{FF2B5EF4-FFF2-40B4-BE49-F238E27FC236}">
                <a16:creationId xmlns:a16="http://schemas.microsoft.com/office/drawing/2014/main" id="{57887046-BEB8-8F4B-BE9E-4F01C751DA8B}"/>
              </a:ext>
            </a:extLst>
          </p:cNvPr>
          <p:cNvPicPr>
            <a:picLocks noChangeAspect="1"/>
          </p:cNvPicPr>
          <p:nvPr/>
        </p:nvPicPr>
        <p:blipFill>
          <a:blip r:embed="rId25"/>
          <a:stretch>
            <a:fillRect/>
          </a:stretch>
        </p:blipFill>
        <p:spPr>
          <a:xfrm>
            <a:off x="8717020" y="182879"/>
            <a:ext cx="2743460" cy="6265821"/>
          </a:xfrm>
          <a:prstGeom prst="rect">
            <a:avLst/>
          </a:prstGeom>
        </p:spPr>
      </p:pic>
    </p:spTree>
    <p:extLst>
      <p:ext uri="{BB962C8B-B14F-4D97-AF65-F5344CB8AC3E}">
        <p14:creationId xmlns:p14="http://schemas.microsoft.com/office/powerpoint/2010/main" val="31778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10E7-032F-D341-A3C1-5BB490C766B7}"/>
              </a:ext>
            </a:extLst>
          </p:cNvPr>
          <p:cNvSpPr>
            <a:spLocks noGrp="1"/>
          </p:cNvSpPr>
          <p:nvPr>
            <p:ph type="title"/>
          </p:nvPr>
        </p:nvSpPr>
        <p:spPr/>
        <p:txBody>
          <a:bodyPr/>
          <a:lstStyle/>
          <a:p>
            <a:r>
              <a:rPr lang="en-US" dirty="0"/>
              <a:t>Kubernetes Network Setup</a:t>
            </a:r>
          </a:p>
        </p:txBody>
      </p:sp>
      <p:sp>
        <p:nvSpPr>
          <p:cNvPr id="4" name="TextBox 3">
            <a:extLst>
              <a:ext uri="{FF2B5EF4-FFF2-40B4-BE49-F238E27FC236}">
                <a16:creationId xmlns:a16="http://schemas.microsoft.com/office/drawing/2014/main" id="{F9C99711-3EA1-5B45-82EF-5E19586B9401}"/>
              </a:ext>
            </a:extLst>
          </p:cNvPr>
          <p:cNvSpPr txBox="1"/>
          <p:nvPr/>
        </p:nvSpPr>
        <p:spPr>
          <a:xfrm>
            <a:off x="579959" y="1145626"/>
            <a:ext cx="6756261" cy="4647426"/>
          </a:xfrm>
          <a:prstGeom prst="rect">
            <a:avLst/>
          </a:prstGeom>
        </p:spPr>
        <p:txBody>
          <a:bodyPr wrap="square" lIns="0" tIns="0" rIns="0" bIns="0" rtlCol="0">
            <a:spAutoFit/>
          </a:bodyPr>
          <a:lstStyle/>
          <a:p>
            <a:pPr fontAlgn="ctr"/>
            <a:r>
              <a:rPr lang="en-US" dirty="0"/>
              <a:t>Big Gotcha!  Kubernetes comes without a network by default</a:t>
            </a:r>
          </a:p>
          <a:p>
            <a:pPr fontAlgn="ctr"/>
            <a:endParaRPr lang="en-US" dirty="0"/>
          </a:p>
          <a:p>
            <a:pPr fontAlgn="ctr"/>
            <a:r>
              <a:rPr lang="en-US" dirty="0"/>
              <a:t>To get a fully functional Kubernetes cluster, the network will have to be setup using one of the available options (next slide)</a:t>
            </a:r>
          </a:p>
          <a:p>
            <a:pPr fontAlgn="ctr"/>
            <a:endParaRPr lang="en-US" dirty="0"/>
          </a:p>
          <a:p>
            <a:pPr fontAlgn="ctr"/>
            <a:r>
              <a:rPr lang="en-US" dirty="0"/>
              <a:t>Default networks for KIND:</a:t>
            </a:r>
          </a:p>
          <a:p>
            <a:pPr fontAlgn="ctr"/>
            <a:endParaRPr lang="en-US" dirty="0"/>
          </a:p>
          <a:p>
            <a:pPr lvl="1" fontAlgn="ctr"/>
            <a:r>
              <a:rPr lang="en-US" dirty="0"/>
              <a:t>- KIND ships with a simple networking implementation (“</a:t>
            </a:r>
            <a:r>
              <a:rPr lang="en-US" dirty="0" err="1"/>
              <a:t>kindnetd</a:t>
            </a:r>
            <a:r>
              <a:rPr lang="en-US" dirty="0"/>
              <a:t>”) based around standard CNI plugins (</a:t>
            </a:r>
            <a:r>
              <a:rPr lang="en-US" sz="2000" dirty="0" err="1"/>
              <a:t>ptp</a:t>
            </a:r>
            <a:r>
              <a:rPr lang="en-US" dirty="0"/>
              <a:t>, </a:t>
            </a:r>
            <a:r>
              <a:rPr lang="en-US" sz="2000" dirty="0"/>
              <a:t>host-local</a:t>
            </a:r>
            <a:r>
              <a:rPr lang="en-US" dirty="0"/>
              <a:t>, …) and simple </a:t>
            </a:r>
            <a:r>
              <a:rPr lang="en-US" dirty="0" err="1"/>
              <a:t>netlink</a:t>
            </a:r>
            <a:r>
              <a:rPr lang="en-US" dirty="0"/>
              <a:t> routes.</a:t>
            </a:r>
          </a:p>
          <a:p>
            <a:pPr lvl="1" fontAlgn="ctr"/>
            <a:endParaRPr lang="en-US" dirty="0"/>
          </a:p>
          <a:p>
            <a:pPr lvl="1" fontAlgn="ctr"/>
            <a:r>
              <a:rPr lang="en-US" dirty="0"/>
              <a:t>- You may disable the default to install a different CNI. This is a power user feature with limited support, but many common CNI manifests are known to work, e.g. Calico.</a:t>
            </a:r>
          </a:p>
          <a:p>
            <a:pPr algn="l">
              <a:spcAft>
                <a:spcPts val="600"/>
              </a:spcAft>
            </a:pPr>
            <a:endParaRPr lang="en-US" sz="1200" dirty="0"/>
          </a:p>
        </p:txBody>
      </p:sp>
      <p:pic>
        <p:nvPicPr>
          <p:cNvPr id="5" name="Picture 4">
            <a:extLst>
              <a:ext uri="{FF2B5EF4-FFF2-40B4-BE49-F238E27FC236}">
                <a16:creationId xmlns:a16="http://schemas.microsoft.com/office/drawing/2014/main" id="{A1AA7A20-D7ED-6643-BB63-D7763EDE2B19}"/>
              </a:ext>
            </a:extLst>
          </p:cNvPr>
          <p:cNvPicPr>
            <a:picLocks noChangeAspect="1"/>
          </p:cNvPicPr>
          <p:nvPr/>
        </p:nvPicPr>
        <p:blipFill>
          <a:blip r:embed="rId2"/>
          <a:stretch>
            <a:fillRect/>
          </a:stretch>
        </p:blipFill>
        <p:spPr>
          <a:xfrm>
            <a:off x="7431250" y="1145626"/>
            <a:ext cx="2921439" cy="1395314"/>
          </a:xfrm>
          <a:prstGeom prst="rect">
            <a:avLst/>
          </a:prstGeom>
        </p:spPr>
      </p:pic>
      <p:pic>
        <p:nvPicPr>
          <p:cNvPr id="6" name="Picture 5">
            <a:extLst>
              <a:ext uri="{FF2B5EF4-FFF2-40B4-BE49-F238E27FC236}">
                <a16:creationId xmlns:a16="http://schemas.microsoft.com/office/drawing/2014/main" id="{5140F785-6259-4C4A-8030-1F299C426AD2}"/>
              </a:ext>
            </a:extLst>
          </p:cNvPr>
          <p:cNvPicPr>
            <a:picLocks noChangeAspect="1"/>
          </p:cNvPicPr>
          <p:nvPr/>
        </p:nvPicPr>
        <p:blipFill>
          <a:blip r:embed="rId3"/>
          <a:stretch>
            <a:fillRect/>
          </a:stretch>
        </p:blipFill>
        <p:spPr>
          <a:xfrm>
            <a:off x="7431250" y="2892814"/>
            <a:ext cx="3100116" cy="1358955"/>
          </a:xfrm>
          <a:prstGeom prst="rect">
            <a:avLst/>
          </a:prstGeom>
        </p:spPr>
      </p:pic>
      <p:pic>
        <p:nvPicPr>
          <p:cNvPr id="7" name="Picture 6">
            <a:extLst>
              <a:ext uri="{FF2B5EF4-FFF2-40B4-BE49-F238E27FC236}">
                <a16:creationId xmlns:a16="http://schemas.microsoft.com/office/drawing/2014/main" id="{3F6B312B-46E8-D040-AE35-62E37667F7C0}"/>
              </a:ext>
            </a:extLst>
          </p:cNvPr>
          <p:cNvPicPr>
            <a:picLocks noChangeAspect="1"/>
          </p:cNvPicPr>
          <p:nvPr/>
        </p:nvPicPr>
        <p:blipFill>
          <a:blip r:embed="rId4"/>
          <a:stretch>
            <a:fillRect/>
          </a:stretch>
        </p:blipFill>
        <p:spPr>
          <a:xfrm>
            <a:off x="7336219" y="4481566"/>
            <a:ext cx="3453081" cy="1358955"/>
          </a:xfrm>
          <a:prstGeom prst="rect">
            <a:avLst/>
          </a:prstGeom>
        </p:spPr>
      </p:pic>
    </p:spTree>
    <p:extLst>
      <p:ext uri="{BB962C8B-B14F-4D97-AF65-F5344CB8AC3E}">
        <p14:creationId xmlns:p14="http://schemas.microsoft.com/office/powerpoint/2010/main" val="219681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1EE5D2-EC2B-4917-8AAB-FF1A10C42864}"/>
              </a:ext>
            </a:extLst>
          </p:cNvPr>
          <p:cNvSpPr>
            <a:spLocks noGrp="1"/>
          </p:cNvSpPr>
          <p:nvPr>
            <p:ph type="body" sz="quarter" idx="23"/>
          </p:nvPr>
        </p:nvSpPr>
        <p:spPr/>
        <p:txBody>
          <a:bodyPr/>
          <a:lstStyle/>
          <a:p>
            <a:r>
              <a:rPr lang="en-US" dirty="0"/>
              <a:t>Today’s Class</a:t>
            </a:r>
          </a:p>
          <a:p>
            <a:pPr marL="342900" indent="-342900">
              <a:buFont typeface="Arial" panose="020B0604020202020204" pitchFamily="34" charset="0"/>
              <a:buChar char="•"/>
            </a:pPr>
            <a:r>
              <a:rPr lang="en-US" sz="1800" dirty="0">
                <a:solidFill>
                  <a:schemeClr val="tx2"/>
                </a:solidFill>
              </a:rPr>
              <a:t>Kubernetes Networking Overview</a:t>
            </a:r>
          </a:p>
          <a:p>
            <a:pPr marL="685800" lvl="2" indent="-342900">
              <a:buFont typeface="Arial" panose="020B0604020202020204" pitchFamily="34" charset="0"/>
              <a:buChar char="•"/>
            </a:pPr>
            <a:r>
              <a:rPr lang="en-US" dirty="0"/>
              <a:t>Architecture Review</a:t>
            </a:r>
          </a:p>
          <a:p>
            <a:pPr marL="685800" lvl="2" indent="-342900">
              <a:buFont typeface="Arial" panose="020B0604020202020204" pitchFamily="34" charset="0"/>
              <a:buChar char="•"/>
            </a:pPr>
            <a:r>
              <a:rPr lang="en-US" dirty="0"/>
              <a:t>Container-to-Container Networking</a:t>
            </a:r>
          </a:p>
          <a:p>
            <a:pPr marL="685800" lvl="2" indent="-342900">
              <a:buFont typeface="Arial" panose="020B0604020202020204" pitchFamily="34" charset="0"/>
              <a:buChar char="•"/>
            </a:pPr>
            <a:r>
              <a:rPr lang="en-US" dirty="0"/>
              <a:t>Pod-to-Pod Networking</a:t>
            </a:r>
          </a:p>
          <a:p>
            <a:pPr marL="685800" lvl="2" indent="-342900">
              <a:buFont typeface="Arial" panose="020B0604020202020204" pitchFamily="34" charset="0"/>
              <a:buChar char="•"/>
            </a:pPr>
            <a:r>
              <a:rPr lang="en-US" dirty="0"/>
              <a:t>Services</a:t>
            </a:r>
          </a:p>
          <a:p>
            <a:pPr marL="685800" lvl="2" indent="-342900">
              <a:buFont typeface="Arial" panose="020B0604020202020204" pitchFamily="34" charset="0"/>
              <a:buChar char="•"/>
            </a:pPr>
            <a:r>
              <a:rPr lang="en-US" dirty="0"/>
              <a:t>DNS</a:t>
            </a:r>
          </a:p>
          <a:p>
            <a:pPr marL="685800" lvl="2" indent="-342900">
              <a:buFont typeface="Arial" panose="020B0604020202020204" pitchFamily="34" charset="0"/>
              <a:buChar char="•"/>
            </a:pPr>
            <a:r>
              <a:rPr lang="en-US" dirty="0"/>
              <a:t>Ingress</a:t>
            </a:r>
          </a:p>
          <a:p>
            <a:pPr marL="685800" lvl="2" indent="-342900">
              <a:buFont typeface="Arial" panose="020B0604020202020204" pitchFamily="34" charset="0"/>
              <a:buChar char="•"/>
            </a:pPr>
            <a:r>
              <a:rPr lang="en-US" dirty="0"/>
              <a:t>Service Mesh</a:t>
            </a:r>
          </a:p>
          <a:p>
            <a:pPr marL="685800" lvl="2" indent="-342900">
              <a:buFont typeface="Arial" panose="020B0604020202020204" pitchFamily="34" charset="0"/>
              <a:buChar char="•"/>
            </a:pPr>
            <a:r>
              <a:rPr lang="en-US" dirty="0"/>
              <a:t>Network Policy</a:t>
            </a:r>
          </a:p>
          <a:p>
            <a:pPr marL="342900" lvl="1" indent="-342900">
              <a:buFont typeface="Arial" panose="020B0604020202020204" pitchFamily="34" charset="0"/>
              <a:buChar char="•"/>
            </a:pPr>
            <a:r>
              <a:rPr lang="en-US" dirty="0"/>
              <a:t>Container Network Interface (CNI)</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25084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Container Network Interfaces (CNI)</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1"/>
            <a:ext cx="10965543" cy="950293"/>
          </a:xfrm>
        </p:spPr>
        <p:txBody>
          <a:bodyPr/>
          <a:lstStyle/>
          <a:p>
            <a:r>
              <a:rPr lang="en-US" dirty="0"/>
              <a:t>CNIs are networking plug-ins for Kubernetes – Kubernetes does not provide any default network implementation, rather it only defines the model and leaves other tools to implement it.</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5BECD40-D635-4F46-969F-57E008EA9EE2}"/>
              </a:ext>
            </a:extLst>
          </p:cNvPr>
          <p:cNvSpPr/>
          <p:nvPr/>
        </p:nvSpPr>
        <p:spPr>
          <a:xfrm>
            <a:off x="579960" y="1952741"/>
            <a:ext cx="9184150" cy="4093428"/>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2">
                    <a:lumMod val="60000"/>
                    <a:lumOff val="40000"/>
                  </a:schemeClr>
                </a:solidFill>
              </a:rPr>
              <a:t>Calico</a:t>
            </a:r>
          </a:p>
          <a:p>
            <a:pPr marL="742950" lvl="1" indent="-285750">
              <a:buFont typeface="Arial" panose="020B0604020202020204" pitchFamily="34" charset="0"/>
              <a:buChar char="•"/>
            </a:pPr>
            <a:r>
              <a:rPr lang="en-US" sz="1400" dirty="0"/>
              <a:t>A flat Layer 3 network which communicates without IP encapsulation, used in production with software such as Kubernetes, OpenShift, Docker</a:t>
            </a:r>
          </a:p>
          <a:p>
            <a:pPr marL="742950" lvl="1" indent="-285750">
              <a:buFont typeface="Arial" panose="020B0604020202020204" pitchFamily="34" charset="0"/>
              <a:buChar char="•"/>
            </a:pPr>
            <a:r>
              <a:rPr lang="en-US" sz="1400" dirty="0"/>
              <a:t>For more details, check out the </a:t>
            </a:r>
            <a:r>
              <a:rPr lang="en-US" sz="1400" dirty="0">
                <a:hlinkClick r:id="rId3"/>
              </a:rPr>
              <a:t>Project Calico web page</a:t>
            </a:r>
            <a:endParaRPr lang="en-US" sz="1400" dirty="0"/>
          </a:p>
          <a:p>
            <a:pPr marL="742950" lvl="1" indent="-285750">
              <a:buFont typeface="Arial" panose="020B0604020202020204" pitchFamily="34" charset="0"/>
              <a:buChar char="•"/>
            </a:pPr>
            <a:endParaRPr lang="en-US" sz="1400" dirty="0">
              <a:solidFill>
                <a:schemeClr val="accent2">
                  <a:lumMod val="60000"/>
                  <a:lumOff val="40000"/>
                </a:schemeClr>
              </a:solidFill>
            </a:endParaRPr>
          </a:p>
          <a:p>
            <a:pPr marL="285750" indent="-285750">
              <a:buFont typeface="Arial" panose="020B0604020202020204" pitchFamily="34" charset="0"/>
              <a:buChar char="•"/>
            </a:pPr>
            <a:r>
              <a:rPr lang="en-US" dirty="0">
                <a:solidFill>
                  <a:schemeClr val="accent2">
                    <a:lumMod val="60000"/>
                    <a:lumOff val="40000"/>
                  </a:schemeClr>
                </a:solidFill>
              </a:rPr>
              <a:t>Flannel</a:t>
            </a:r>
          </a:p>
          <a:p>
            <a:pPr marL="742950" lvl="1" indent="-285750">
              <a:buFont typeface="Arial" panose="020B0604020202020204" pitchFamily="34" charset="0"/>
              <a:buChar char="•"/>
            </a:pPr>
            <a:r>
              <a:rPr lang="en-US" sz="1400" dirty="0"/>
              <a:t>Focused on traffic between hosts, not how containers configure local networking, it can use one of several backend mechanisms, such as VXLAN</a:t>
            </a:r>
          </a:p>
          <a:p>
            <a:pPr marL="742950" lvl="1" indent="-285750">
              <a:buFont typeface="Arial" panose="020B0604020202020204" pitchFamily="34" charset="0"/>
              <a:buChar char="•"/>
            </a:pPr>
            <a:r>
              <a:rPr lang="en-US" sz="1400" dirty="0"/>
              <a:t>You can learn more about </a:t>
            </a:r>
            <a:r>
              <a:rPr lang="en-US" sz="1400" dirty="0">
                <a:hlinkClick r:id="rId4"/>
              </a:rPr>
              <a:t>Flannel</a:t>
            </a:r>
            <a:r>
              <a:rPr lang="en-US" sz="1400" dirty="0"/>
              <a:t> from their GitHub page</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285750" indent="-285750">
              <a:buFont typeface="Arial" panose="020B0604020202020204" pitchFamily="34" charset="0"/>
              <a:buChar char="•"/>
            </a:pPr>
            <a:r>
              <a:rPr lang="en-US" dirty="0" err="1">
                <a:solidFill>
                  <a:schemeClr val="accent2">
                    <a:lumMod val="60000"/>
                    <a:lumOff val="40000"/>
                  </a:schemeClr>
                </a:solidFill>
              </a:rPr>
              <a:t>WeaveNet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sz="1400" dirty="0"/>
              <a:t>It is typically used as an add-on for a CNI-enabled Kubernetes cluster</a:t>
            </a:r>
          </a:p>
          <a:p>
            <a:pPr marL="742950" lvl="1" indent="-285750">
              <a:buFont typeface="Arial" panose="020B0604020202020204" pitchFamily="34" charset="0"/>
              <a:buChar char="•"/>
            </a:pPr>
            <a:r>
              <a:rPr lang="en-US" sz="1400" dirty="0"/>
              <a:t>To learn more, check out the </a:t>
            </a:r>
            <a:r>
              <a:rPr lang="en-US" sz="1400" dirty="0">
                <a:hlinkClick r:id="rId5"/>
              </a:rPr>
              <a:t>Weave Net</a:t>
            </a:r>
            <a:r>
              <a:rPr lang="en-US" sz="1400" dirty="0"/>
              <a:t> web page</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285750" indent="-285750">
              <a:buFont typeface="Arial" panose="020B0604020202020204" pitchFamily="34" charset="0"/>
              <a:buChar char="•"/>
            </a:pPr>
            <a:r>
              <a:rPr lang="en-US" dirty="0" err="1">
                <a:solidFill>
                  <a:schemeClr val="accent2">
                    <a:lumMod val="60000"/>
                    <a:lumOff val="40000"/>
                  </a:schemeClr>
                </a:solidFill>
              </a:rPr>
              <a:t>Antrea</a:t>
            </a:r>
            <a:r>
              <a:rPr lang="en-US" dirty="0"/>
              <a:t>: </a:t>
            </a:r>
            <a:r>
              <a:rPr lang="en-US" dirty="0" err="1"/>
              <a:t>Vmware’s</a:t>
            </a:r>
            <a:r>
              <a:rPr lang="en-US" dirty="0"/>
              <a:t> open source CNI solution - </a:t>
            </a:r>
            <a:r>
              <a:rPr lang="en-US" dirty="0">
                <a:hlinkClick r:id="rId6"/>
              </a:rPr>
              <a:t>https://antrea.io/</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965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Overview</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VMware </a:t>
            </a:r>
            <a:r>
              <a:rPr lang="en-US" dirty="0" err="1"/>
              <a:t>Antrea</a:t>
            </a:r>
            <a:r>
              <a:rPr lang="en-US" dirty="0"/>
              <a:t> CNI project (used in TKG vSphere with Kubernetes)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91959CF5-8A16-1A4A-921F-1F546100A879}"/>
              </a:ext>
            </a:extLst>
          </p:cNvPr>
          <p:cNvPicPr>
            <a:picLocks noChangeAspect="1"/>
          </p:cNvPicPr>
          <p:nvPr/>
        </p:nvPicPr>
        <p:blipFill>
          <a:blip r:embed="rId3"/>
          <a:stretch>
            <a:fillRect/>
          </a:stretch>
        </p:blipFill>
        <p:spPr>
          <a:xfrm>
            <a:off x="579959" y="1206501"/>
            <a:ext cx="7839645" cy="5058993"/>
          </a:xfrm>
          <a:prstGeom prst="rect">
            <a:avLst/>
          </a:prstGeom>
        </p:spPr>
      </p:pic>
    </p:spTree>
    <p:extLst>
      <p:ext uri="{BB962C8B-B14F-4D97-AF65-F5344CB8AC3E}">
        <p14:creationId xmlns:p14="http://schemas.microsoft.com/office/powerpoint/2010/main" val="23648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 </a:t>
            </a:r>
            <a:r>
              <a:rPr lang="en-US" dirty="0" err="1"/>
              <a:t>ClusterIP</a:t>
            </a:r>
            <a:r>
              <a:rPr lang="en-US" dirty="0"/>
              <a:t> and </a:t>
            </a:r>
            <a:r>
              <a:rPr lang="en-US" dirty="0" err="1"/>
              <a:t>NodePort</a:t>
            </a:r>
            <a:r>
              <a:rPr lang="en-US" dirty="0"/>
              <a:t> Demo</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Our networking options are limited in a home lab environment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8FA3E901-2C0F-6E45-B2E8-367870C99D5D}"/>
              </a:ext>
            </a:extLst>
          </p:cNvPr>
          <p:cNvSpPr/>
          <p:nvPr/>
        </p:nvSpPr>
        <p:spPr>
          <a:xfrm>
            <a:off x="579960" y="1341581"/>
            <a:ext cx="8626184" cy="3139321"/>
          </a:xfrm>
          <a:prstGeom prst="rect">
            <a:avLst/>
          </a:prstGeom>
        </p:spPr>
        <p:txBody>
          <a:bodyPr wrap="square">
            <a:spAutoFit/>
          </a:bodyPr>
          <a:lstStyle/>
          <a:p>
            <a:pPr marL="285750" indent="-285750">
              <a:buFont typeface="Arial" panose="020B0604020202020204" pitchFamily="34" charset="0"/>
              <a:buChar char="•"/>
            </a:pPr>
            <a:r>
              <a:rPr lang="en-US" dirty="0"/>
              <a:t>Recreate kind cluster using new kind-</a:t>
            </a:r>
            <a:r>
              <a:rPr lang="en-US" dirty="0" err="1"/>
              <a:t>config.yaml</a:t>
            </a:r>
            <a:endParaRPr lang="en-US" dirty="0"/>
          </a:p>
          <a:p>
            <a:pPr marL="742950" lvl="1" indent="-285750">
              <a:buFont typeface="Arial" panose="020B0604020202020204" pitchFamily="34" charset="0"/>
              <a:buChar char="•"/>
            </a:pPr>
            <a:r>
              <a:rPr lang="en-US" dirty="0"/>
              <a:t>This forwards two ports through the docker network so they can be accessed on localhost.  This is a work around for running the K8s nodes as docker containers and used to access a </a:t>
            </a:r>
            <a:r>
              <a:rPr lang="en-US" dirty="0" err="1"/>
              <a:t>NodePort</a:t>
            </a:r>
            <a:r>
              <a:rPr lang="en-US" dirty="0"/>
              <a:t>.</a:t>
            </a:r>
          </a:p>
          <a:p>
            <a:pPr marL="742950" lvl="1" indent="-285750">
              <a:buFont typeface="Arial" panose="020B0604020202020204" pitchFamily="34" charset="0"/>
              <a:buChar char="•"/>
            </a:pPr>
            <a:r>
              <a:rPr lang="en-US" dirty="0"/>
              <a:t>In a ”normal” K8s environment where nodes are VMs, </a:t>
            </a:r>
            <a:r>
              <a:rPr lang="en-US" dirty="0" err="1"/>
              <a:t>NodePorts</a:t>
            </a:r>
            <a:r>
              <a:rPr lang="en-US" dirty="0"/>
              <a:t> would automatically become available on each K8s node.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ClusterIP</a:t>
            </a:r>
            <a:r>
              <a:rPr lang="en-US" dirty="0"/>
              <a:t> demo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NodePort</a:t>
            </a:r>
            <a:r>
              <a:rPr lang="en-US" dirty="0"/>
              <a:t> demo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8242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Overview</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Overlay Network</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0BA6C398-1F43-1640-B478-DEA98DB61134}"/>
              </a:ext>
            </a:extLst>
          </p:cNvPr>
          <p:cNvPicPr>
            <a:picLocks noChangeAspect="1"/>
          </p:cNvPicPr>
          <p:nvPr/>
        </p:nvPicPr>
        <p:blipFill>
          <a:blip r:embed="rId3"/>
          <a:stretch>
            <a:fillRect/>
          </a:stretch>
        </p:blipFill>
        <p:spPr>
          <a:xfrm>
            <a:off x="579960" y="1224583"/>
            <a:ext cx="8808934" cy="5088390"/>
          </a:xfrm>
          <a:prstGeom prst="rect">
            <a:avLst/>
          </a:prstGeom>
        </p:spPr>
      </p:pic>
    </p:spTree>
    <p:extLst>
      <p:ext uri="{BB962C8B-B14F-4D97-AF65-F5344CB8AC3E}">
        <p14:creationId xmlns:p14="http://schemas.microsoft.com/office/powerpoint/2010/main" val="19934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Overview</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Overlay Network – using flannel CNI</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F64269F0-E774-0244-A11A-FE7BDD2BC4E3}"/>
              </a:ext>
            </a:extLst>
          </p:cNvPr>
          <p:cNvPicPr>
            <a:picLocks noChangeAspect="1"/>
          </p:cNvPicPr>
          <p:nvPr/>
        </p:nvPicPr>
        <p:blipFill>
          <a:blip r:embed="rId3"/>
          <a:stretch>
            <a:fillRect/>
          </a:stretch>
        </p:blipFill>
        <p:spPr>
          <a:xfrm>
            <a:off x="0" y="1444671"/>
            <a:ext cx="12192000" cy="3968657"/>
          </a:xfrm>
          <a:prstGeom prst="rect">
            <a:avLst/>
          </a:prstGeom>
        </p:spPr>
      </p:pic>
    </p:spTree>
    <p:extLst>
      <p:ext uri="{BB962C8B-B14F-4D97-AF65-F5344CB8AC3E}">
        <p14:creationId xmlns:p14="http://schemas.microsoft.com/office/powerpoint/2010/main" val="11513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Overview</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Overlay Network – flannel CNI cross host communication</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028E240F-5912-2C49-8188-32B9B4FA5C1E}"/>
              </a:ext>
            </a:extLst>
          </p:cNvPr>
          <p:cNvPicPr>
            <a:picLocks noChangeAspect="1"/>
          </p:cNvPicPr>
          <p:nvPr/>
        </p:nvPicPr>
        <p:blipFill>
          <a:blip r:embed="rId3"/>
          <a:stretch>
            <a:fillRect/>
          </a:stretch>
        </p:blipFill>
        <p:spPr>
          <a:xfrm>
            <a:off x="446893" y="1128556"/>
            <a:ext cx="11298214" cy="4917612"/>
          </a:xfrm>
          <a:prstGeom prst="rect">
            <a:avLst/>
          </a:prstGeom>
        </p:spPr>
      </p:pic>
    </p:spTree>
    <p:extLst>
      <p:ext uri="{BB962C8B-B14F-4D97-AF65-F5344CB8AC3E}">
        <p14:creationId xmlns:p14="http://schemas.microsoft.com/office/powerpoint/2010/main" val="29036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Challenges of Networking in</a:t>
            </a:r>
            <a:br>
              <a:rPr lang="en-US" dirty="0"/>
            </a:br>
            <a:r>
              <a:rPr lang="en-US" dirty="0"/>
              <a:t> an On-prem environment</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err="1"/>
              <a:t>LoadBalancer</a:t>
            </a:r>
            <a:r>
              <a:rPr lang="en-US" dirty="0"/>
              <a:t> Example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pic>
        <p:nvPicPr>
          <p:cNvPr id="3" name="Picture 2">
            <a:extLst>
              <a:ext uri="{FF2B5EF4-FFF2-40B4-BE49-F238E27FC236}">
                <a16:creationId xmlns:a16="http://schemas.microsoft.com/office/drawing/2014/main" id="{6112935D-2379-E64E-A655-D5EC353064EF}"/>
              </a:ext>
            </a:extLst>
          </p:cNvPr>
          <p:cNvPicPr>
            <a:picLocks noChangeAspect="1"/>
          </p:cNvPicPr>
          <p:nvPr/>
        </p:nvPicPr>
        <p:blipFill>
          <a:blip r:embed="rId25"/>
          <a:stretch>
            <a:fillRect/>
          </a:stretch>
        </p:blipFill>
        <p:spPr>
          <a:xfrm>
            <a:off x="7162724" y="3330655"/>
            <a:ext cx="4510426" cy="3265010"/>
          </a:xfrm>
          <a:prstGeom prst="rect">
            <a:avLst/>
          </a:prstGeom>
        </p:spPr>
      </p:pic>
      <p:pic>
        <p:nvPicPr>
          <p:cNvPr id="5" name="Picture 4">
            <a:extLst>
              <a:ext uri="{FF2B5EF4-FFF2-40B4-BE49-F238E27FC236}">
                <a16:creationId xmlns:a16="http://schemas.microsoft.com/office/drawing/2014/main" id="{0223CB2A-9DD0-2045-B0F1-8C01E5D0389D}"/>
              </a:ext>
            </a:extLst>
          </p:cNvPr>
          <p:cNvPicPr>
            <a:picLocks noChangeAspect="1"/>
          </p:cNvPicPr>
          <p:nvPr/>
        </p:nvPicPr>
        <p:blipFill>
          <a:blip r:embed="rId26"/>
          <a:stretch>
            <a:fillRect/>
          </a:stretch>
        </p:blipFill>
        <p:spPr>
          <a:xfrm>
            <a:off x="7538644" y="75881"/>
            <a:ext cx="2682316" cy="3208594"/>
          </a:xfrm>
          <a:prstGeom prst="rect">
            <a:avLst/>
          </a:prstGeom>
          <a:ln>
            <a:solidFill>
              <a:schemeClr val="accent1"/>
            </a:solidFill>
          </a:ln>
        </p:spPr>
      </p:pic>
      <p:sp>
        <p:nvSpPr>
          <p:cNvPr id="21" name="Rectangle 20">
            <a:extLst>
              <a:ext uri="{FF2B5EF4-FFF2-40B4-BE49-F238E27FC236}">
                <a16:creationId xmlns:a16="http://schemas.microsoft.com/office/drawing/2014/main" id="{54E393B6-05F0-FD44-B5A1-812846423F9C}"/>
              </a:ext>
            </a:extLst>
          </p:cNvPr>
          <p:cNvSpPr/>
          <p:nvPr/>
        </p:nvSpPr>
        <p:spPr>
          <a:xfrm>
            <a:off x="593021" y="1366936"/>
            <a:ext cx="5282360" cy="3970318"/>
          </a:xfrm>
          <a:prstGeom prst="rect">
            <a:avLst/>
          </a:prstGeom>
        </p:spPr>
        <p:txBody>
          <a:bodyPr wrap="square">
            <a:spAutoFit/>
          </a:bodyPr>
          <a:lstStyle/>
          <a:p>
            <a:pPr marL="285750" indent="-285750">
              <a:buFont typeface="Arial" panose="020B0604020202020204" pitchFamily="34" charset="0"/>
              <a:buChar char="•"/>
            </a:pPr>
            <a:r>
              <a:rPr lang="en-US" dirty="0"/>
              <a:t>A service of type: </a:t>
            </a:r>
            <a:r>
              <a:rPr lang="en-US" dirty="0" err="1"/>
              <a:t>LoadBalancer</a:t>
            </a:r>
            <a:r>
              <a:rPr lang="en-US" dirty="0"/>
              <a:t> creates a L4 Load Balancer used to access an app.</a:t>
            </a:r>
          </a:p>
          <a:p>
            <a:pPr marL="285750" indent="-285750">
              <a:buFont typeface="Arial" panose="020B0604020202020204" pitchFamily="34" charset="0"/>
              <a:buChar char="•"/>
            </a:pPr>
            <a:r>
              <a:rPr lang="en-US" dirty="0"/>
              <a:t>All artifacts must be created dynamically.  We don’t want to manually create:</a:t>
            </a:r>
          </a:p>
          <a:p>
            <a:pPr marL="742950" lvl="1" indent="-285750">
              <a:buFont typeface="Arial" panose="020B0604020202020204" pitchFamily="34" charset="0"/>
              <a:buChar char="•"/>
            </a:pPr>
            <a:r>
              <a:rPr lang="en-US" dirty="0" err="1"/>
              <a:t>NodePort</a:t>
            </a:r>
            <a:r>
              <a:rPr lang="en-US" dirty="0"/>
              <a:t> port number</a:t>
            </a:r>
          </a:p>
          <a:p>
            <a:pPr marL="742950" lvl="1" indent="-285750">
              <a:buFont typeface="Arial" panose="020B0604020202020204" pitchFamily="34" charset="0"/>
              <a:buChar char="•"/>
            </a:pPr>
            <a:r>
              <a:rPr lang="en-US" dirty="0"/>
              <a:t>External L4 Load Balancer appliance</a:t>
            </a:r>
          </a:p>
          <a:p>
            <a:pPr marL="742950" lvl="1" indent="-285750">
              <a:buFont typeface="Arial" panose="020B0604020202020204" pitchFamily="34" charset="0"/>
              <a:buChar char="•"/>
            </a:pPr>
            <a:r>
              <a:rPr lang="en-US" dirty="0"/>
              <a:t>Load Balancer IP address</a:t>
            </a:r>
          </a:p>
          <a:p>
            <a:pPr marL="285750" indent="-285750">
              <a:buFont typeface="Arial" panose="020B0604020202020204" pitchFamily="34" charset="0"/>
              <a:buChar char="•"/>
            </a:pPr>
            <a:r>
              <a:rPr lang="en-US" dirty="0"/>
              <a:t>In EKS or GKE, specifying a Service of type: </a:t>
            </a:r>
            <a:r>
              <a:rPr lang="en-US" dirty="0" err="1"/>
              <a:t>LoadBalancer</a:t>
            </a:r>
            <a:r>
              <a:rPr lang="en-US" dirty="0"/>
              <a:t> automatically does all of that</a:t>
            </a:r>
          </a:p>
          <a:p>
            <a:pPr marL="285750" indent="-285750">
              <a:buFont typeface="Arial" panose="020B0604020202020204" pitchFamily="34" charset="0"/>
              <a:buChar char="•"/>
            </a:pPr>
            <a:r>
              <a:rPr lang="en-US" dirty="0"/>
              <a:t>This works well when using a git repo of source code deployed by a ci/cd engine.  We don’t need to assign specifics.</a:t>
            </a:r>
          </a:p>
          <a:p>
            <a:pPr lvl="1"/>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7576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Challenges of Networking in an</a:t>
            </a:r>
            <a:br>
              <a:rPr lang="en-US" dirty="0"/>
            </a:br>
            <a:r>
              <a:rPr lang="en-US" dirty="0"/>
              <a:t> On-prem environment</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Ingress Example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54E393B6-05F0-FD44-B5A1-812846423F9C}"/>
              </a:ext>
            </a:extLst>
          </p:cNvPr>
          <p:cNvSpPr/>
          <p:nvPr/>
        </p:nvSpPr>
        <p:spPr>
          <a:xfrm>
            <a:off x="593021" y="1366936"/>
            <a:ext cx="5282360" cy="4524315"/>
          </a:xfrm>
          <a:prstGeom prst="rect">
            <a:avLst/>
          </a:prstGeom>
        </p:spPr>
        <p:txBody>
          <a:bodyPr wrap="square">
            <a:spAutoFit/>
          </a:bodyPr>
          <a:lstStyle/>
          <a:p>
            <a:pPr marL="285750" indent="-285750">
              <a:buFont typeface="Arial" panose="020B0604020202020204" pitchFamily="34" charset="0"/>
              <a:buChar char="•"/>
            </a:pPr>
            <a:r>
              <a:rPr lang="en-US" dirty="0"/>
              <a:t>A kind of type: Ingress creates a L7 Load Balancer used to access an app or multiple apps in the cluster.</a:t>
            </a:r>
          </a:p>
          <a:p>
            <a:pPr marL="285750" indent="-285750">
              <a:buFont typeface="Arial" panose="020B0604020202020204" pitchFamily="34" charset="0"/>
              <a:buChar char="•"/>
            </a:pPr>
            <a:r>
              <a:rPr lang="en-US" dirty="0"/>
              <a:t>All artifacts must be created dynamically.  We don’t want to manually create:</a:t>
            </a:r>
          </a:p>
          <a:p>
            <a:pPr marL="742950" lvl="1" indent="-285750">
              <a:buFont typeface="Arial" panose="020B0604020202020204" pitchFamily="34" charset="0"/>
              <a:buChar char="•"/>
            </a:pPr>
            <a:r>
              <a:rPr lang="en-US" dirty="0" err="1"/>
              <a:t>NodePort</a:t>
            </a:r>
            <a:r>
              <a:rPr lang="en-US" dirty="0"/>
              <a:t> port number</a:t>
            </a:r>
          </a:p>
          <a:p>
            <a:pPr marL="742950" lvl="1" indent="-285750">
              <a:buFont typeface="Arial" panose="020B0604020202020204" pitchFamily="34" charset="0"/>
              <a:buChar char="•"/>
            </a:pPr>
            <a:r>
              <a:rPr lang="en-US" dirty="0"/>
              <a:t>External L7 Ingress Load Balancer appliance</a:t>
            </a:r>
          </a:p>
          <a:p>
            <a:pPr marL="742950" lvl="1" indent="-285750">
              <a:buFont typeface="Arial" panose="020B0604020202020204" pitchFamily="34" charset="0"/>
              <a:buChar char="•"/>
            </a:pPr>
            <a:r>
              <a:rPr lang="en-US" dirty="0"/>
              <a:t>Load Balancer IP address</a:t>
            </a:r>
          </a:p>
          <a:p>
            <a:pPr marL="742950" lvl="1" indent="-285750">
              <a:buFont typeface="Arial" panose="020B0604020202020204" pitchFamily="34" charset="0"/>
              <a:buChar char="•"/>
            </a:pPr>
            <a:r>
              <a:rPr lang="en-US" dirty="0"/>
              <a:t>FQDN DNS entry</a:t>
            </a:r>
          </a:p>
          <a:p>
            <a:pPr marL="742950" lvl="1" indent="-285750">
              <a:buFont typeface="Arial" panose="020B0604020202020204" pitchFamily="34" charset="0"/>
              <a:buChar char="•"/>
            </a:pPr>
            <a:r>
              <a:rPr lang="en-US" dirty="0"/>
              <a:t>Certificate</a:t>
            </a:r>
          </a:p>
          <a:p>
            <a:pPr marL="285750" indent="-285750">
              <a:buFont typeface="Arial" panose="020B0604020202020204" pitchFamily="34" charset="0"/>
              <a:buChar char="•"/>
            </a:pPr>
            <a:r>
              <a:rPr lang="en-US" dirty="0"/>
              <a:t>In EKS or GKE, there are functions provided for DNS, IP allocation, and certificates that can be called by the ci/cd engine</a:t>
            </a:r>
          </a:p>
          <a:p>
            <a:pPr lvl="1"/>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2737C2A-92E2-E84E-A39D-E4AFD5C6DB0F}"/>
              </a:ext>
            </a:extLst>
          </p:cNvPr>
          <p:cNvPicPr>
            <a:picLocks noChangeAspect="1"/>
          </p:cNvPicPr>
          <p:nvPr/>
        </p:nvPicPr>
        <p:blipFill>
          <a:blip r:embed="rId25"/>
          <a:stretch>
            <a:fillRect/>
          </a:stretch>
        </p:blipFill>
        <p:spPr>
          <a:xfrm>
            <a:off x="6769839" y="3709132"/>
            <a:ext cx="4746023" cy="2933256"/>
          </a:xfrm>
          <a:prstGeom prst="rect">
            <a:avLst/>
          </a:prstGeom>
        </p:spPr>
      </p:pic>
      <p:pic>
        <p:nvPicPr>
          <p:cNvPr id="7" name="Picture 6">
            <a:extLst>
              <a:ext uri="{FF2B5EF4-FFF2-40B4-BE49-F238E27FC236}">
                <a16:creationId xmlns:a16="http://schemas.microsoft.com/office/drawing/2014/main" id="{0F10801E-7092-1549-AEB4-63CDA8A8D1E9}"/>
              </a:ext>
            </a:extLst>
          </p:cNvPr>
          <p:cNvPicPr>
            <a:picLocks noChangeAspect="1"/>
          </p:cNvPicPr>
          <p:nvPr/>
        </p:nvPicPr>
        <p:blipFill>
          <a:blip r:embed="rId26"/>
          <a:stretch>
            <a:fillRect/>
          </a:stretch>
        </p:blipFill>
        <p:spPr>
          <a:xfrm>
            <a:off x="6752238" y="269080"/>
            <a:ext cx="5200439" cy="3429000"/>
          </a:xfrm>
          <a:prstGeom prst="rect">
            <a:avLst/>
          </a:prstGeom>
        </p:spPr>
      </p:pic>
    </p:spTree>
    <p:extLst>
      <p:ext uri="{BB962C8B-B14F-4D97-AF65-F5344CB8AC3E}">
        <p14:creationId xmlns:p14="http://schemas.microsoft.com/office/powerpoint/2010/main" val="14844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5B03D-BD7D-324D-86AA-5FB12B435E72}"/>
              </a:ext>
            </a:extLst>
          </p:cNvPr>
          <p:cNvSpPr>
            <a:spLocks noGrp="1"/>
          </p:cNvSpPr>
          <p:nvPr>
            <p:ph sz="quarter" idx="14"/>
          </p:nvPr>
        </p:nvSpPr>
        <p:spPr/>
        <p:txBody>
          <a:bodyPr/>
          <a:lstStyle/>
          <a:p>
            <a:r>
              <a:rPr lang="en-US" dirty="0"/>
              <a:t>Immutable Secrets and </a:t>
            </a:r>
            <a:r>
              <a:rPr lang="en-US" dirty="0" err="1"/>
              <a:t>ConfigMaps</a:t>
            </a:r>
            <a:endParaRPr lang="en-US" dirty="0"/>
          </a:p>
          <a:p>
            <a:pPr lvl="1"/>
            <a:r>
              <a:rPr lang="en-US" dirty="0"/>
              <a:t>By default, Secrets and </a:t>
            </a:r>
            <a:r>
              <a:rPr lang="en-US" dirty="0" err="1"/>
              <a:t>ConfigMaps</a:t>
            </a:r>
            <a:r>
              <a:rPr lang="en-US" dirty="0"/>
              <a:t> can be modified</a:t>
            </a:r>
          </a:p>
          <a:p>
            <a:pPr lvl="2"/>
            <a:r>
              <a:rPr lang="en-US" dirty="0"/>
              <a:t>Mutating ca cause problems if a bad configuration is pushed to pods</a:t>
            </a:r>
          </a:p>
          <a:p>
            <a:pPr lvl="1"/>
            <a:r>
              <a:rPr lang="en-US" dirty="0"/>
              <a:t>You can now mark Secrets and </a:t>
            </a:r>
            <a:r>
              <a:rPr lang="en-US" dirty="0" err="1"/>
              <a:t>ConfigMaps</a:t>
            </a:r>
            <a:r>
              <a:rPr lang="en-US" dirty="0"/>
              <a:t> as immutable</a:t>
            </a:r>
          </a:p>
          <a:p>
            <a:pPr lvl="2"/>
            <a:r>
              <a:rPr lang="en-US" dirty="0"/>
              <a:t>Ensures your application config will not change</a:t>
            </a:r>
          </a:p>
          <a:p>
            <a:pPr lvl="2"/>
            <a:r>
              <a:rPr lang="en-US" dirty="0"/>
              <a:t>To change, create new Secret/</a:t>
            </a:r>
            <a:r>
              <a:rPr lang="en-US" dirty="0" err="1"/>
              <a:t>ConfigMap</a:t>
            </a:r>
            <a:r>
              <a:rPr lang="en-US" dirty="0"/>
              <a:t> and deploy a new pod to consume that resource</a:t>
            </a:r>
          </a:p>
          <a:p>
            <a:pPr lvl="1"/>
            <a:endParaRPr lang="en-US" dirty="0"/>
          </a:p>
          <a:p>
            <a:r>
              <a:rPr lang="en-US" dirty="0" err="1"/>
              <a:t>PersistentVolume</a:t>
            </a:r>
            <a:r>
              <a:rPr lang="en-US" dirty="0"/>
              <a:t> Health Monitor</a:t>
            </a:r>
          </a:p>
          <a:p>
            <a:pPr lvl="1"/>
            <a:r>
              <a:rPr lang="en-US" dirty="0"/>
              <a:t>1.21 contains a new “alpha” feature which allows PVs to be monitored for health of the volume </a:t>
            </a:r>
          </a:p>
          <a:p>
            <a:pPr lvl="1"/>
            <a:r>
              <a:rPr lang="en-US" dirty="0"/>
              <a:t>Can mark the volume “unhealthy” and applications can stop r/w of data to a bad volume</a:t>
            </a:r>
          </a:p>
          <a:p>
            <a:pPr lvl="1"/>
            <a:endParaRPr lang="en-US" dirty="0"/>
          </a:p>
          <a:p>
            <a:r>
              <a:rPr lang="en-US" dirty="0"/>
              <a:t>More info here</a:t>
            </a:r>
          </a:p>
          <a:p>
            <a:pPr lvl="1"/>
            <a:r>
              <a:rPr lang="en-US" dirty="0"/>
              <a:t>https://</a:t>
            </a:r>
            <a:r>
              <a:rPr lang="en-US" dirty="0" err="1"/>
              <a:t>kubernetes.io</a:t>
            </a:r>
            <a:r>
              <a:rPr lang="en-US" dirty="0"/>
              <a:t>/blog/2021/04/08/kubernetes-1-21-release-announcement/</a:t>
            </a:r>
          </a:p>
        </p:txBody>
      </p:sp>
      <p:sp>
        <p:nvSpPr>
          <p:cNvPr id="3" name="Title 2">
            <a:extLst>
              <a:ext uri="{FF2B5EF4-FFF2-40B4-BE49-F238E27FC236}">
                <a16:creationId xmlns:a16="http://schemas.microsoft.com/office/drawing/2014/main" id="{517E2362-9124-8843-8550-ABC98DEE68AC}"/>
              </a:ext>
            </a:extLst>
          </p:cNvPr>
          <p:cNvSpPr>
            <a:spLocks noGrp="1"/>
          </p:cNvSpPr>
          <p:nvPr>
            <p:ph type="title"/>
          </p:nvPr>
        </p:nvSpPr>
        <p:spPr/>
        <p:txBody>
          <a:bodyPr/>
          <a:lstStyle/>
          <a:p>
            <a:r>
              <a:rPr lang="en-US" dirty="0"/>
              <a:t>Kubernetes 1.21 GA</a:t>
            </a:r>
          </a:p>
        </p:txBody>
      </p:sp>
      <p:pic>
        <p:nvPicPr>
          <p:cNvPr id="5" name="Picture 4">
            <a:extLst>
              <a:ext uri="{FF2B5EF4-FFF2-40B4-BE49-F238E27FC236}">
                <a16:creationId xmlns:a16="http://schemas.microsoft.com/office/drawing/2014/main" id="{FC8DF72A-3B7F-1D44-B634-01116CB9A028}"/>
              </a:ext>
            </a:extLst>
          </p:cNvPr>
          <p:cNvPicPr>
            <a:picLocks noChangeAspect="1"/>
          </p:cNvPicPr>
          <p:nvPr/>
        </p:nvPicPr>
        <p:blipFill>
          <a:blip r:embed="rId3"/>
          <a:stretch>
            <a:fillRect/>
          </a:stretch>
        </p:blipFill>
        <p:spPr>
          <a:xfrm>
            <a:off x="7705614" y="685799"/>
            <a:ext cx="3658391" cy="1213515"/>
          </a:xfrm>
          <a:prstGeom prst="rect">
            <a:avLst/>
          </a:prstGeom>
        </p:spPr>
      </p:pic>
    </p:spTree>
    <p:extLst>
      <p:ext uri="{BB962C8B-B14F-4D97-AF65-F5344CB8AC3E}">
        <p14:creationId xmlns:p14="http://schemas.microsoft.com/office/powerpoint/2010/main" val="89968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A7C73-2D2D-F24C-9E46-0D3BAFD470E2}"/>
              </a:ext>
            </a:extLst>
          </p:cNvPr>
          <p:cNvSpPr>
            <a:spLocks noGrp="1"/>
          </p:cNvSpPr>
          <p:nvPr>
            <p:ph sz="quarter" idx="14"/>
          </p:nvPr>
        </p:nvSpPr>
        <p:spPr>
          <a:xfrm>
            <a:off x="616666" y="1600201"/>
            <a:ext cx="5279637" cy="4572000"/>
          </a:xfrm>
        </p:spPr>
        <p:txBody>
          <a:bodyPr/>
          <a:lstStyle/>
          <a:p>
            <a:r>
              <a:rPr lang="en-US" dirty="0"/>
              <a:t>To use the v1.21 image with KIND (when it becomes available)</a:t>
            </a:r>
          </a:p>
          <a:p>
            <a:pPr lvl="1"/>
            <a:r>
              <a:rPr lang="en-US" dirty="0"/>
              <a:t>% kind create cluster –-image kindest/node:v1.21.0 –-name &lt;add your cluster name here&gt; --config kind-</a:t>
            </a:r>
            <a:r>
              <a:rPr lang="en-US" dirty="0" err="1"/>
              <a:t>config.yaml</a:t>
            </a:r>
            <a:endParaRPr lang="en-US" dirty="0"/>
          </a:p>
          <a:p>
            <a:r>
              <a:rPr lang="en-US" dirty="0"/>
              <a:t>You can get the current Kubernetes image here:</a:t>
            </a:r>
          </a:p>
          <a:p>
            <a:pPr lvl="1"/>
            <a:r>
              <a:rPr lang="en-US" dirty="0"/>
              <a:t> </a:t>
            </a:r>
            <a:r>
              <a:rPr lang="en-US" dirty="0">
                <a:hlinkClick r:id="rId3"/>
              </a:rPr>
              <a:t>https://hub.docker.com/r/kindest/node/tags?page=1&amp;ordering=last_updated</a:t>
            </a:r>
            <a:endParaRPr lang="en-US" dirty="0"/>
          </a:p>
          <a:p>
            <a:endParaRPr lang="en-US" dirty="0"/>
          </a:p>
          <a:p>
            <a:endParaRPr lang="en-US" dirty="0"/>
          </a:p>
        </p:txBody>
      </p:sp>
      <p:sp>
        <p:nvSpPr>
          <p:cNvPr id="3" name="Title 2">
            <a:extLst>
              <a:ext uri="{FF2B5EF4-FFF2-40B4-BE49-F238E27FC236}">
                <a16:creationId xmlns:a16="http://schemas.microsoft.com/office/drawing/2014/main" id="{A67BC0E0-5C7E-7F45-AA13-DBC14DB2E697}"/>
              </a:ext>
            </a:extLst>
          </p:cNvPr>
          <p:cNvSpPr>
            <a:spLocks noGrp="1"/>
          </p:cNvSpPr>
          <p:nvPr>
            <p:ph type="title"/>
          </p:nvPr>
        </p:nvSpPr>
        <p:spPr/>
        <p:txBody>
          <a:bodyPr/>
          <a:lstStyle/>
          <a:p>
            <a:r>
              <a:rPr lang="en-US" dirty="0"/>
              <a:t>Kubernetes v1.21 + KIND</a:t>
            </a:r>
          </a:p>
        </p:txBody>
      </p:sp>
      <p:pic>
        <p:nvPicPr>
          <p:cNvPr id="5" name="Picture 4">
            <a:extLst>
              <a:ext uri="{FF2B5EF4-FFF2-40B4-BE49-F238E27FC236}">
                <a16:creationId xmlns:a16="http://schemas.microsoft.com/office/drawing/2014/main" id="{F43A5F17-D6DE-ED42-8CFC-9EBA186A1B3B}"/>
              </a:ext>
            </a:extLst>
          </p:cNvPr>
          <p:cNvPicPr>
            <a:picLocks noChangeAspect="1"/>
          </p:cNvPicPr>
          <p:nvPr/>
        </p:nvPicPr>
        <p:blipFill>
          <a:blip r:embed="rId4"/>
          <a:stretch>
            <a:fillRect/>
          </a:stretch>
        </p:blipFill>
        <p:spPr>
          <a:xfrm>
            <a:off x="6450466" y="1781083"/>
            <a:ext cx="5487214" cy="299686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D465834-988E-E548-B0AD-B5132B733F15}"/>
                  </a:ext>
                </a:extLst>
              </p14:cNvPr>
              <p14:cNvContentPartPr/>
              <p14:nvPr/>
            </p14:nvContentPartPr>
            <p14:xfrm>
              <a:off x="10615790" y="3277610"/>
              <a:ext cx="968040" cy="295920"/>
            </p14:xfrm>
          </p:contentPart>
        </mc:Choice>
        <mc:Fallback xmlns="">
          <p:pic>
            <p:nvPicPr>
              <p:cNvPr id="6" name="Ink 5">
                <a:extLst>
                  <a:ext uri="{FF2B5EF4-FFF2-40B4-BE49-F238E27FC236}">
                    <a16:creationId xmlns:a16="http://schemas.microsoft.com/office/drawing/2014/main" id="{0D465834-988E-E548-B0AD-B5132B733F15}"/>
                  </a:ext>
                </a:extLst>
              </p:cNvPr>
              <p:cNvPicPr/>
              <p:nvPr/>
            </p:nvPicPr>
            <p:blipFill>
              <a:blip r:embed="rId6"/>
              <a:stretch>
                <a:fillRect/>
              </a:stretch>
            </p:blipFill>
            <p:spPr>
              <a:xfrm>
                <a:off x="10607150" y="3268970"/>
                <a:ext cx="985680" cy="313560"/>
              </a:xfrm>
              <a:prstGeom prst="rect">
                <a:avLst/>
              </a:prstGeom>
            </p:spPr>
          </p:pic>
        </mc:Fallback>
      </mc:AlternateContent>
    </p:spTree>
    <p:extLst>
      <p:ext uri="{BB962C8B-B14F-4D97-AF65-F5344CB8AC3E}">
        <p14:creationId xmlns:p14="http://schemas.microsoft.com/office/powerpoint/2010/main" val="413058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 unqn 乂 ">
            <a:extLst>
              <a:ext uri="{FF2B5EF4-FFF2-40B4-BE49-F238E27FC236}">
                <a16:creationId xmlns:a16="http://schemas.microsoft.com/office/drawing/2014/main" id="{8E7F9636-5095-BD4B-866E-30F911126F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171" y="1745947"/>
            <a:ext cx="8231744" cy="4280506"/>
          </a:xfrm>
          <a:prstGeom prst="rect">
            <a:avLst/>
          </a:prstGeom>
          <a:solidFill>
            <a:srgbClr val="FFFFFF"/>
          </a:solidFill>
        </p:spPr>
      </p:pic>
      <p:sp>
        <p:nvSpPr>
          <p:cNvPr id="5" name="Rectangle 4">
            <a:extLst>
              <a:ext uri="{FF2B5EF4-FFF2-40B4-BE49-F238E27FC236}">
                <a16:creationId xmlns:a16="http://schemas.microsoft.com/office/drawing/2014/main" id="{36DF20FF-6462-794C-AA0B-4F5D74B37AEB}"/>
              </a:ext>
            </a:extLst>
          </p:cNvPr>
          <p:cNvSpPr/>
          <p:nvPr/>
        </p:nvSpPr>
        <p:spPr>
          <a:xfrm>
            <a:off x="4141076" y="3626069"/>
            <a:ext cx="1219200" cy="1524000"/>
          </a:xfrm>
          <a:prstGeom prst="rect">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Title 2">
            <a:extLst>
              <a:ext uri="{FF2B5EF4-FFF2-40B4-BE49-F238E27FC236}">
                <a16:creationId xmlns:a16="http://schemas.microsoft.com/office/drawing/2014/main" id="{3B9484D5-6271-AB4D-9513-5CF83EFB6256}"/>
              </a:ext>
            </a:extLst>
          </p:cNvPr>
          <p:cNvSpPr>
            <a:spLocks noGrp="1"/>
          </p:cNvSpPr>
          <p:nvPr>
            <p:ph type="title"/>
          </p:nvPr>
        </p:nvSpPr>
        <p:spPr>
          <a:xfrm>
            <a:off x="579960" y="412751"/>
            <a:ext cx="11003870" cy="381000"/>
          </a:xfrm>
        </p:spPr>
        <p:txBody>
          <a:bodyPr wrap="none" anchor="b">
            <a:normAutofit/>
          </a:bodyPr>
          <a:lstStyle/>
          <a:p>
            <a:r>
              <a:rPr lang="en-US" sz="2600"/>
              <a:t>Kubernetes Architecture Review</a:t>
            </a:r>
          </a:p>
        </p:txBody>
      </p:sp>
      <p:sp>
        <p:nvSpPr>
          <p:cNvPr id="4" name="Subtitle 3">
            <a:extLst>
              <a:ext uri="{FF2B5EF4-FFF2-40B4-BE49-F238E27FC236}">
                <a16:creationId xmlns:a16="http://schemas.microsoft.com/office/drawing/2014/main" id="{A9BE16A8-8EB6-F940-B12F-72CC4B551194}"/>
              </a:ext>
            </a:extLst>
          </p:cNvPr>
          <p:cNvSpPr>
            <a:spLocks noGrp="1"/>
          </p:cNvSpPr>
          <p:nvPr>
            <p:ph type="subTitle" idx="10"/>
          </p:nvPr>
        </p:nvSpPr>
        <p:spPr>
          <a:xfrm>
            <a:off x="593021" y="811831"/>
            <a:ext cx="10965543" cy="247743"/>
          </a:xfrm>
        </p:spPr>
        <p:txBody>
          <a:bodyPr>
            <a:normAutofit/>
          </a:bodyPr>
          <a:lstStyle/>
          <a:p>
            <a:pPr>
              <a:lnSpc>
                <a:spcPct val="90000"/>
              </a:lnSpc>
              <a:spcAft>
                <a:spcPts val="600"/>
              </a:spcAft>
            </a:pPr>
            <a:r>
              <a:rPr lang="en-US" sz="1700" dirty="0"/>
              <a:t>With Respect To Networking</a:t>
            </a:r>
          </a:p>
        </p:txBody>
      </p:sp>
      <p:sp>
        <p:nvSpPr>
          <p:cNvPr id="71" name="Text Placeholder 4">
            <a:extLst>
              <a:ext uri="{FF2B5EF4-FFF2-40B4-BE49-F238E27FC236}">
                <a16:creationId xmlns:a16="http://schemas.microsoft.com/office/drawing/2014/main" id="{2816214C-2945-4B31-AAA3-0D73AA603E67}"/>
              </a:ext>
            </a:extLst>
          </p:cNvPr>
          <p:cNvSpPr>
            <a:spLocks noGrp="1"/>
          </p:cNvSpPr>
          <p:nvPr>
            <p:ph type="body" sz="quarter" idx="20"/>
          </p:nvPr>
        </p:nvSpPr>
        <p:spPr>
          <a:xfrm>
            <a:off x="9297234" y="1600200"/>
            <a:ext cx="2894766" cy="4572000"/>
          </a:xfrm>
        </p:spPr>
        <p:txBody>
          <a:bodyPr/>
          <a:lstStyle/>
          <a:p>
            <a:r>
              <a:rPr lang="en-US" dirty="0"/>
              <a:t>Every node running a container has a </a:t>
            </a:r>
            <a:r>
              <a:rPr lang="en-US" dirty="0" err="1"/>
              <a:t>kubelet</a:t>
            </a:r>
            <a:r>
              <a:rPr lang="en-US" dirty="0"/>
              <a:t>, docker daemon, and </a:t>
            </a:r>
            <a:r>
              <a:rPr lang="en-US" dirty="0" err="1"/>
              <a:t>kube</a:t>
            </a:r>
            <a:r>
              <a:rPr lang="en-US" dirty="0"/>
              <a:t>-proxy</a:t>
            </a:r>
          </a:p>
          <a:p>
            <a:r>
              <a:rPr lang="en-US" dirty="0" err="1"/>
              <a:t>Kube</a:t>
            </a:r>
            <a:r>
              <a:rPr lang="en-US" dirty="0"/>
              <a:t>-proxy creates and manages networking rules to expose the container on the network</a:t>
            </a:r>
          </a:p>
        </p:txBody>
      </p:sp>
      <p:sp>
        <p:nvSpPr>
          <p:cNvPr id="8" name="Rectangle 7">
            <a:extLst>
              <a:ext uri="{FF2B5EF4-FFF2-40B4-BE49-F238E27FC236}">
                <a16:creationId xmlns:a16="http://schemas.microsoft.com/office/drawing/2014/main" id="{D738C5CC-2316-7B40-AFB1-B8D348F7E0FE}"/>
              </a:ext>
            </a:extLst>
          </p:cNvPr>
          <p:cNvSpPr/>
          <p:nvPr/>
        </p:nvSpPr>
        <p:spPr>
          <a:xfrm>
            <a:off x="6831726" y="3626069"/>
            <a:ext cx="1219200" cy="1524000"/>
          </a:xfrm>
          <a:prstGeom prst="rect">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TextBox 5">
            <a:extLst>
              <a:ext uri="{FF2B5EF4-FFF2-40B4-BE49-F238E27FC236}">
                <a16:creationId xmlns:a16="http://schemas.microsoft.com/office/drawing/2014/main" id="{1ECF05C1-F738-3346-85F8-E2A5825FDC8E}"/>
              </a:ext>
            </a:extLst>
          </p:cNvPr>
          <p:cNvSpPr txBox="1"/>
          <p:nvPr/>
        </p:nvSpPr>
        <p:spPr>
          <a:xfrm>
            <a:off x="4473173" y="3429000"/>
            <a:ext cx="501740" cy="184666"/>
          </a:xfrm>
          <a:prstGeom prst="rect">
            <a:avLst/>
          </a:prstGeom>
        </p:spPr>
        <p:txBody>
          <a:bodyPr wrap="none" lIns="0" tIns="0" rIns="0" bIns="0" rtlCol="0">
            <a:spAutoFit/>
          </a:bodyPr>
          <a:lstStyle/>
          <a:p>
            <a:pPr algn="l">
              <a:spcAft>
                <a:spcPts val="600"/>
              </a:spcAft>
            </a:pPr>
            <a:r>
              <a:rPr lang="en-US" sz="1200" dirty="0"/>
              <a:t>Node 1</a:t>
            </a:r>
          </a:p>
        </p:txBody>
      </p:sp>
      <p:sp>
        <p:nvSpPr>
          <p:cNvPr id="10" name="TextBox 9">
            <a:extLst>
              <a:ext uri="{FF2B5EF4-FFF2-40B4-BE49-F238E27FC236}">
                <a16:creationId xmlns:a16="http://schemas.microsoft.com/office/drawing/2014/main" id="{B79880CE-CD53-1E42-BA5F-F055322F61D5}"/>
              </a:ext>
            </a:extLst>
          </p:cNvPr>
          <p:cNvSpPr txBox="1"/>
          <p:nvPr/>
        </p:nvSpPr>
        <p:spPr>
          <a:xfrm>
            <a:off x="5824922" y="3429000"/>
            <a:ext cx="533800" cy="184666"/>
          </a:xfrm>
          <a:prstGeom prst="rect">
            <a:avLst/>
          </a:prstGeom>
        </p:spPr>
        <p:txBody>
          <a:bodyPr wrap="none" lIns="0" tIns="0" rIns="0" bIns="0" rtlCol="0">
            <a:spAutoFit/>
          </a:bodyPr>
          <a:lstStyle/>
          <a:p>
            <a:pPr algn="l">
              <a:spcAft>
                <a:spcPts val="600"/>
              </a:spcAft>
            </a:pPr>
            <a:r>
              <a:rPr lang="en-US" sz="1200" dirty="0"/>
              <a:t>Node 2</a:t>
            </a:r>
          </a:p>
        </p:txBody>
      </p:sp>
      <p:sp>
        <p:nvSpPr>
          <p:cNvPr id="11" name="TextBox 10">
            <a:extLst>
              <a:ext uri="{FF2B5EF4-FFF2-40B4-BE49-F238E27FC236}">
                <a16:creationId xmlns:a16="http://schemas.microsoft.com/office/drawing/2014/main" id="{288857E9-7CB7-2749-9EAA-F09F02AE89B0}"/>
              </a:ext>
            </a:extLst>
          </p:cNvPr>
          <p:cNvSpPr txBox="1"/>
          <p:nvPr/>
        </p:nvSpPr>
        <p:spPr>
          <a:xfrm>
            <a:off x="7199588" y="3429000"/>
            <a:ext cx="537006" cy="184666"/>
          </a:xfrm>
          <a:prstGeom prst="rect">
            <a:avLst/>
          </a:prstGeom>
        </p:spPr>
        <p:txBody>
          <a:bodyPr wrap="none" lIns="0" tIns="0" rIns="0" bIns="0" rtlCol="0">
            <a:spAutoFit/>
          </a:bodyPr>
          <a:lstStyle/>
          <a:p>
            <a:pPr algn="l">
              <a:spcAft>
                <a:spcPts val="600"/>
              </a:spcAft>
            </a:pPr>
            <a:r>
              <a:rPr lang="en-US" sz="1200" dirty="0"/>
              <a:t>Node 3</a:t>
            </a:r>
          </a:p>
        </p:txBody>
      </p:sp>
    </p:spTree>
    <p:extLst>
      <p:ext uri="{BB962C8B-B14F-4D97-AF65-F5344CB8AC3E}">
        <p14:creationId xmlns:p14="http://schemas.microsoft.com/office/powerpoint/2010/main" val="88702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ECBC07-898E-0E43-8E6A-EAC078911584}"/>
              </a:ext>
            </a:extLst>
          </p:cNvPr>
          <p:cNvSpPr>
            <a:spLocks noGrp="1"/>
          </p:cNvSpPr>
          <p:nvPr>
            <p:ph sz="quarter" idx="14"/>
          </p:nvPr>
        </p:nvSpPr>
        <p:spPr/>
        <p:txBody>
          <a:bodyPr/>
          <a:lstStyle/>
          <a:p>
            <a:r>
              <a:rPr lang="en-US" dirty="0"/>
              <a:t>Kubernetes has the following requirements on any network implementation</a:t>
            </a:r>
          </a:p>
          <a:p>
            <a:pPr lvl="1"/>
            <a:r>
              <a:rPr lang="en-US" dirty="0"/>
              <a:t>All Pods can communicate with all other Pods without using Network Address Translation (NAT)</a:t>
            </a:r>
          </a:p>
          <a:p>
            <a:pPr lvl="1"/>
            <a:r>
              <a:rPr lang="en-US" dirty="0"/>
              <a:t>All Nodes can communicate with all Pods without NAT</a:t>
            </a:r>
          </a:p>
          <a:p>
            <a:pPr lvl="1"/>
            <a:r>
              <a:rPr lang="en-US" dirty="0"/>
              <a:t>The IP that a Pod sees itself as is the same IP that others see it as</a:t>
            </a:r>
          </a:p>
          <a:p>
            <a:pPr lvl="1"/>
            <a:endParaRPr lang="en-US" dirty="0"/>
          </a:p>
          <a:p>
            <a:r>
              <a:rPr lang="en-US" dirty="0"/>
              <a:t>There are four networking problems to solve:</a:t>
            </a:r>
          </a:p>
          <a:p>
            <a:pPr lvl="1"/>
            <a:r>
              <a:rPr lang="en-US" dirty="0"/>
              <a:t>Container-to-Container networking</a:t>
            </a:r>
          </a:p>
          <a:p>
            <a:pPr lvl="1"/>
            <a:r>
              <a:rPr lang="en-US" dirty="0"/>
              <a:t>Pod-to-Pod networking</a:t>
            </a:r>
          </a:p>
          <a:p>
            <a:pPr lvl="1"/>
            <a:r>
              <a:rPr lang="en-US" dirty="0"/>
              <a:t>Pod-to-Service networking (Service)</a:t>
            </a:r>
          </a:p>
          <a:p>
            <a:pPr lvl="1"/>
            <a:r>
              <a:rPr lang="en-US" dirty="0"/>
              <a:t>Internet-to-Service networking (Service)</a:t>
            </a:r>
          </a:p>
        </p:txBody>
      </p:sp>
      <p:sp>
        <p:nvSpPr>
          <p:cNvPr id="3" name="Title 2">
            <a:extLst>
              <a:ext uri="{FF2B5EF4-FFF2-40B4-BE49-F238E27FC236}">
                <a16:creationId xmlns:a16="http://schemas.microsoft.com/office/drawing/2014/main" id="{8755E14A-F705-6143-8D2A-272D09D1EC29}"/>
              </a:ext>
            </a:extLst>
          </p:cNvPr>
          <p:cNvSpPr>
            <a:spLocks noGrp="1"/>
          </p:cNvSpPr>
          <p:nvPr>
            <p:ph type="title"/>
          </p:nvPr>
        </p:nvSpPr>
        <p:spPr/>
        <p:txBody>
          <a:bodyPr/>
          <a:lstStyle/>
          <a:p>
            <a:r>
              <a:rPr lang="en-US" dirty="0"/>
              <a:t>Kubernetes Network Requirements &amp; Problems</a:t>
            </a:r>
          </a:p>
        </p:txBody>
      </p:sp>
    </p:spTree>
    <p:extLst>
      <p:ext uri="{BB962C8B-B14F-4D97-AF65-F5344CB8AC3E}">
        <p14:creationId xmlns:p14="http://schemas.microsoft.com/office/powerpoint/2010/main" val="34642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B74B95-A2BB-F145-83E8-311CA394EBC0}"/>
              </a:ext>
            </a:extLst>
          </p:cNvPr>
          <p:cNvSpPr/>
          <p:nvPr/>
        </p:nvSpPr>
        <p:spPr>
          <a:xfrm>
            <a:off x="579960" y="1355835"/>
            <a:ext cx="6283295" cy="4635062"/>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ounded Rectangle 7">
            <a:extLst>
              <a:ext uri="{FF2B5EF4-FFF2-40B4-BE49-F238E27FC236}">
                <a16:creationId xmlns:a16="http://schemas.microsoft.com/office/drawing/2014/main" id="{0CBAA0D2-83D4-034A-B342-6B0D7AD747F1}"/>
              </a:ext>
            </a:extLst>
          </p:cNvPr>
          <p:cNvSpPr/>
          <p:nvPr/>
        </p:nvSpPr>
        <p:spPr>
          <a:xfrm>
            <a:off x="2582562" y="1355835"/>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Root Network Namespace</a:t>
            </a: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Container-to-Container Networking</a:t>
            </a:r>
          </a:p>
        </p:txBody>
      </p:sp>
      <p:sp>
        <p:nvSpPr>
          <p:cNvPr id="6" name="Rectangle 5">
            <a:extLst>
              <a:ext uri="{FF2B5EF4-FFF2-40B4-BE49-F238E27FC236}">
                <a16:creationId xmlns:a16="http://schemas.microsoft.com/office/drawing/2014/main" id="{57B77881-B228-DF49-B2E1-0A7ED604C106}"/>
              </a:ext>
            </a:extLst>
          </p:cNvPr>
          <p:cNvSpPr/>
          <p:nvPr/>
        </p:nvSpPr>
        <p:spPr>
          <a:xfrm>
            <a:off x="3170545" y="928172"/>
            <a:ext cx="888385" cy="369332"/>
          </a:xfrm>
          <a:prstGeom prst="rect">
            <a:avLst/>
          </a:prstGeom>
        </p:spPr>
        <p:txBody>
          <a:bodyPr wrap="none">
            <a:spAutoFit/>
          </a:bodyPr>
          <a:lstStyle/>
          <a:p>
            <a:pPr>
              <a:spcAft>
                <a:spcPts val="600"/>
              </a:spcAft>
            </a:pPr>
            <a:r>
              <a:rPr lang="en-US" dirty="0"/>
              <a:t>NODE</a:t>
            </a:r>
          </a:p>
        </p:txBody>
      </p:sp>
      <p:sp>
        <p:nvSpPr>
          <p:cNvPr id="7" name="Rounded Rectangle 6">
            <a:extLst>
              <a:ext uri="{FF2B5EF4-FFF2-40B4-BE49-F238E27FC236}">
                <a16:creationId xmlns:a16="http://schemas.microsoft.com/office/drawing/2014/main" id="{D5062A88-76AA-CE4F-A512-CB75FB48B0F0}"/>
              </a:ext>
            </a:extLst>
          </p:cNvPr>
          <p:cNvSpPr/>
          <p:nvPr/>
        </p:nvSpPr>
        <p:spPr>
          <a:xfrm>
            <a:off x="3170545" y="1355835"/>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sp>
        <p:nvSpPr>
          <p:cNvPr id="9" name="Rounded Rectangle 8">
            <a:extLst>
              <a:ext uri="{FF2B5EF4-FFF2-40B4-BE49-F238E27FC236}">
                <a16:creationId xmlns:a16="http://schemas.microsoft.com/office/drawing/2014/main" id="{024566DA-9AF8-9F4E-AB28-743432A94065}"/>
              </a:ext>
            </a:extLst>
          </p:cNvPr>
          <p:cNvSpPr/>
          <p:nvPr/>
        </p:nvSpPr>
        <p:spPr>
          <a:xfrm>
            <a:off x="909258" y="3673366"/>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1 Network Namespace</a:t>
            </a:r>
          </a:p>
        </p:txBody>
      </p:sp>
      <p:sp>
        <p:nvSpPr>
          <p:cNvPr id="10" name="Rounded Rectangle 9">
            <a:extLst>
              <a:ext uri="{FF2B5EF4-FFF2-40B4-BE49-F238E27FC236}">
                <a16:creationId xmlns:a16="http://schemas.microsoft.com/office/drawing/2014/main" id="{11CD6BCB-014D-1243-A743-41039F642016}"/>
              </a:ext>
            </a:extLst>
          </p:cNvPr>
          <p:cNvSpPr/>
          <p:nvPr/>
        </p:nvSpPr>
        <p:spPr>
          <a:xfrm>
            <a:off x="4058930" y="3673366"/>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2 Network Namespace</a:t>
            </a:r>
          </a:p>
        </p:txBody>
      </p:sp>
      <p:sp>
        <p:nvSpPr>
          <p:cNvPr id="12" name="Rounded Rectangle 11">
            <a:extLst>
              <a:ext uri="{FF2B5EF4-FFF2-40B4-BE49-F238E27FC236}">
                <a16:creationId xmlns:a16="http://schemas.microsoft.com/office/drawing/2014/main" id="{FD3FBDA5-CE6E-1C48-91EF-694C83EBE53F}"/>
              </a:ext>
            </a:extLst>
          </p:cNvPr>
          <p:cNvSpPr/>
          <p:nvPr/>
        </p:nvSpPr>
        <p:spPr>
          <a:xfrm>
            <a:off x="1136822"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1</a:t>
            </a:r>
          </a:p>
        </p:txBody>
      </p:sp>
      <p:sp>
        <p:nvSpPr>
          <p:cNvPr id="13" name="Rounded Rectangle 12">
            <a:extLst>
              <a:ext uri="{FF2B5EF4-FFF2-40B4-BE49-F238E27FC236}">
                <a16:creationId xmlns:a16="http://schemas.microsoft.com/office/drawing/2014/main" id="{7B7E96AB-90EE-E04A-B760-6844697D4E8E}"/>
              </a:ext>
            </a:extLst>
          </p:cNvPr>
          <p:cNvSpPr/>
          <p:nvPr/>
        </p:nvSpPr>
        <p:spPr>
          <a:xfrm>
            <a:off x="2099283"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2</a:t>
            </a:r>
          </a:p>
        </p:txBody>
      </p:sp>
      <p:sp>
        <p:nvSpPr>
          <p:cNvPr id="14" name="Rounded Rectangle 13">
            <a:extLst>
              <a:ext uri="{FF2B5EF4-FFF2-40B4-BE49-F238E27FC236}">
                <a16:creationId xmlns:a16="http://schemas.microsoft.com/office/drawing/2014/main" id="{236A7CD4-C18D-3B46-93F6-9E5B8D29D8BC}"/>
              </a:ext>
            </a:extLst>
          </p:cNvPr>
          <p:cNvSpPr/>
          <p:nvPr/>
        </p:nvSpPr>
        <p:spPr>
          <a:xfrm>
            <a:off x="4401666"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3</a:t>
            </a:r>
          </a:p>
        </p:txBody>
      </p:sp>
      <p:sp>
        <p:nvSpPr>
          <p:cNvPr id="15" name="Rounded Rectangle 14">
            <a:extLst>
              <a:ext uri="{FF2B5EF4-FFF2-40B4-BE49-F238E27FC236}">
                <a16:creationId xmlns:a16="http://schemas.microsoft.com/office/drawing/2014/main" id="{2924AC61-C184-654F-8D4D-432058AAB59C}"/>
              </a:ext>
            </a:extLst>
          </p:cNvPr>
          <p:cNvSpPr/>
          <p:nvPr/>
        </p:nvSpPr>
        <p:spPr>
          <a:xfrm>
            <a:off x="5317525"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4</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192553" y="348526"/>
            <a:ext cx="4720575" cy="6509474"/>
          </a:xfrm>
          <a:prstGeom prst="rect">
            <a:avLst/>
          </a:prstGeom>
        </p:spPr>
        <p:txBody>
          <a:bodyPr wrap="square" lIns="0" tIns="0" rIns="0" bIns="0" rtlCol="0">
            <a:spAutoFit/>
          </a:bodyPr>
          <a:lstStyle/>
          <a:p>
            <a:pPr algn="l">
              <a:spcAft>
                <a:spcPts val="600"/>
              </a:spcAft>
            </a:pPr>
            <a:r>
              <a:rPr lang="en-US" sz="1400" dirty="0">
                <a:solidFill>
                  <a:srgbClr val="002060"/>
                </a:solidFill>
              </a:rPr>
              <a:t>The network assigns IP addresses to pods and needs to provide traffic routes between all pods on any nodes</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Each Pod gets its own IP Address</a:t>
            </a:r>
          </a:p>
          <a:p>
            <a:pPr>
              <a:spcAft>
                <a:spcPts val="600"/>
              </a:spcAft>
            </a:pPr>
            <a:endParaRPr lang="en-US" sz="1400" dirty="0">
              <a:solidFill>
                <a:srgbClr val="002060"/>
              </a:solidFill>
            </a:endParaRPr>
          </a:p>
          <a:p>
            <a:pPr>
              <a:spcAft>
                <a:spcPts val="600"/>
              </a:spcAft>
            </a:pPr>
            <a:r>
              <a:rPr lang="en-US" sz="1400" dirty="0">
                <a:solidFill>
                  <a:srgbClr val="002060"/>
                </a:solidFill>
              </a:rPr>
              <a:t>The IP is set for the life of the pod</a:t>
            </a:r>
          </a:p>
          <a:p>
            <a:pPr>
              <a:spcAft>
                <a:spcPts val="600"/>
              </a:spcAft>
            </a:pPr>
            <a:endParaRPr lang="en-US" sz="1400" dirty="0">
              <a:solidFill>
                <a:srgbClr val="002060"/>
              </a:solidFill>
            </a:endParaRPr>
          </a:p>
          <a:p>
            <a:pPr algn="l">
              <a:spcAft>
                <a:spcPts val="600"/>
              </a:spcAft>
            </a:pPr>
            <a:r>
              <a:rPr lang="en-US" sz="1400" dirty="0">
                <a:solidFill>
                  <a:srgbClr val="002060"/>
                </a:solidFill>
              </a:rPr>
              <a:t>Pods can be treated much like VMs from the perspective of port allocation, naming, service discovery, </a:t>
            </a:r>
            <a:r>
              <a:rPr lang="en-US" sz="1400" dirty="0" err="1">
                <a:solidFill>
                  <a:srgbClr val="002060"/>
                </a:solidFill>
              </a:rPr>
              <a:t>etc</a:t>
            </a:r>
            <a:endParaRPr lang="en-US" sz="1400" dirty="0">
              <a:solidFill>
                <a:srgbClr val="002060"/>
              </a:solidFill>
            </a:endParaRPr>
          </a:p>
          <a:p>
            <a:pPr algn="l">
              <a:spcAft>
                <a:spcPts val="600"/>
              </a:spcAft>
            </a:pPr>
            <a:endParaRPr lang="en-US" sz="1400" dirty="0">
              <a:solidFill>
                <a:srgbClr val="002060"/>
              </a:solidFill>
            </a:endParaRPr>
          </a:p>
          <a:p>
            <a:pPr algn="l">
              <a:spcAft>
                <a:spcPts val="600"/>
              </a:spcAft>
            </a:pPr>
            <a:r>
              <a:rPr lang="en-US" sz="1400" dirty="0">
                <a:solidFill>
                  <a:srgbClr val="002060"/>
                </a:solidFill>
              </a:rPr>
              <a:t>Containers in a pod share the same network namespace and the same IP address</a:t>
            </a:r>
          </a:p>
          <a:p>
            <a:pPr algn="l">
              <a:spcAft>
                <a:spcPts val="600"/>
              </a:spcAft>
            </a:pPr>
            <a:endParaRPr lang="en-US" sz="1400" dirty="0">
              <a:solidFill>
                <a:srgbClr val="002060"/>
              </a:solidFill>
            </a:endParaRPr>
          </a:p>
          <a:p>
            <a:pPr algn="l">
              <a:spcAft>
                <a:spcPts val="600"/>
              </a:spcAft>
            </a:pPr>
            <a:r>
              <a:rPr lang="en-US" sz="1400" dirty="0">
                <a:solidFill>
                  <a:srgbClr val="002060"/>
                </a:solidFill>
              </a:rPr>
              <a:t>IP addresses are assigned before the containers are started</a:t>
            </a:r>
          </a:p>
          <a:p>
            <a:pPr algn="l">
              <a:spcAft>
                <a:spcPts val="600"/>
              </a:spcAft>
            </a:pPr>
            <a:endParaRPr lang="en-US" sz="1400" dirty="0">
              <a:solidFill>
                <a:srgbClr val="002060"/>
              </a:solidFill>
            </a:endParaRPr>
          </a:p>
          <a:p>
            <a:pPr algn="l">
              <a:spcAft>
                <a:spcPts val="600"/>
              </a:spcAft>
            </a:pPr>
            <a:r>
              <a:rPr lang="en-US" sz="1400" dirty="0">
                <a:solidFill>
                  <a:srgbClr val="002060"/>
                </a:solidFill>
              </a:rPr>
              <a:t>Container-to-container communications within a pod</a:t>
            </a:r>
          </a:p>
          <a:p>
            <a:pPr marL="171450" indent="-171450" algn="l">
              <a:spcAft>
                <a:spcPts val="600"/>
              </a:spcAft>
              <a:buFontTx/>
              <a:buChar char="-"/>
            </a:pPr>
            <a:r>
              <a:rPr lang="en-US" sz="1400" dirty="0">
                <a:solidFill>
                  <a:srgbClr val="002060"/>
                </a:solidFill>
              </a:rPr>
              <a:t>IPC (inter-process communication)</a:t>
            </a:r>
          </a:p>
          <a:p>
            <a:pPr marL="628650" lvl="1" indent="-171450">
              <a:spcAft>
                <a:spcPts val="600"/>
              </a:spcAft>
              <a:buFontTx/>
              <a:buChar char="-"/>
            </a:pPr>
            <a:r>
              <a:rPr lang="en-US" sz="1400" dirty="0">
                <a:solidFill>
                  <a:srgbClr val="002060"/>
                </a:solidFill>
              </a:rPr>
              <a:t>https://</a:t>
            </a:r>
            <a:r>
              <a:rPr lang="en-US" sz="1400" dirty="0" err="1">
                <a:solidFill>
                  <a:srgbClr val="002060"/>
                </a:solidFill>
              </a:rPr>
              <a:t>tanzu.vmware.com</a:t>
            </a:r>
            <a:r>
              <a:rPr lang="en-US" sz="1400" dirty="0">
                <a:solidFill>
                  <a:srgbClr val="002060"/>
                </a:solidFill>
              </a:rPr>
              <a:t>/content/</a:t>
            </a:r>
            <a:r>
              <a:rPr lang="en-US" sz="1400" dirty="0" err="1">
                <a:solidFill>
                  <a:srgbClr val="002060"/>
                </a:solidFill>
              </a:rPr>
              <a:t>rabbitmq</a:t>
            </a:r>
            <a:r>
              <a:rPr lang="en-US" sz="1400" dirty="0">
                <a:solidFill>
                  <a:srgbClr val="002060"/>
                </a:solidFill>
              </a:rPr>
              <a:t>/</a:t>
            </a:r>
            <a:r>
              <a:rPr lang="en-US" sz="1400" dirty="0" err="1">
                <a:solidFill>
                  <a:srgbClr val="002060"/>
                </a:solidFill>
              </a:rPr>
              <a:t>tanzu-rabbitmq-kubernetes</a:t>
            </a:r>
            <a:endParaRPr lang="en-US" sz="1400" dirty="0">
              <a:solidFill>
                <a:srgbClr val="002060"/>
              </a:solidFill>
            </a:endParaRPr>
          </a:p>
          <a:p>
            <a:pPr marL="171450" indent="-171450" algn="l">
              <a:spcAft>
                <a:spcPts val="600"/>
              </a:spcAft>
              <a:buFontTx/>
              <a:buChar char="-"/>
            </a:pPr>
            <a:r>
              <a:rPr lang="en-US" sz="1400" dirty="0">
                <a:solidFill>
                  <a:srgbClr val="002060"/>
                </a:solidFill>
              </a:rPr>
              <a:t>Loopback interface using localhost</a:t>
            </a:r>
          </a:p>
          <a:p>
            <a:pPr marL="171450" indent="-171450" algn="l">
              <a:spcAft>
                <a:spcPts val="600"/>
              </a:spcAft>
              <a:buFontTx/>
              <a:buChar char="-"/>
            </a:pPr>
            <a:r>
              <a:rPr lang="en-US" sz="1400" dirty="0">
                <a:solidFill>
                  <a:srgbClr val="002060"/>
                </a:solidFill>
              </a:rPr>
              <a:t>Shared filesystem (including </a:t>
            </a:r>
            <a:r>
              <a:rPr lang="en-US" sz="1400" dirty="0" err="1">
                <a:solidFill>
                  <a:srgbClr val="002060"/>
                </a:solidFill>
              </a:rPr>
              <a:t>ConfigMaps</a:t>
            </a:r>
            <a:r>
              <a:rPr lang="en-US" sz="1400" dirty="0">
                <a:solidFill>
                  <a:srgbClr val="002060"/>
                </a:solidFill>
              </a:rPr>
              <a:t>)</a:t>
            </a:r>
          </a:p>
          <a:p>
            <a:pPr algn="l">
              <a:spcAft>
                <a:spcPts val="600"/>
              </a:spcAft>
            </a:pPr>
            <a:endParaRPr lang="en-US" sz="1600" dirty="0">
              <a:solidFill>
                <a:schemeClr val="tx2"/>
              </a:solidFill>
            </a:endParaRPr>
          </a:p>
        </p:txBody>
      </p:sp>
      <p:pic>
        <p:nvPicPr>
          <p:cNvPr id="20" name="Picture 19">
            <a:extLst>
              <a:ext uri="{FF2B5EF4-FFF2-40B4-BE49-F238E27FC236}">
                <a16:creationId xmlns:a16="http://schemas.microsoft.com/office/drawing/2014/main" id="{D114DAE9-FCA6-4C49-ADE9-716169A83EED}"/>
              </a:ext>
            </a:extLst>
          </p:cNvPr>
          <p:cNvPicPr>
            <a:picLocks noChangeAspect="1"/>
          </p:cNvPicPr>
          <p:nvPr/>
        </p:nvPicPr>
        <p:blipFill>
          <a:blip r:embed="rId3"/>
          <a:stretch>
            <a:fillRect/>
          </a:stretch>
        </p:blipFill>
        <p:spPr>
          <a:xfrm>
            <a:off x="2039901" y="4433276"/>
            <a:ext cx="3670300" cy="1917700"/>
          </a:xfrm>
          <a:prstGeom prst="rect">
            <a:avLst/>
          </a:prstGeom>
        </p:spPr>
      </p:pic>
    </p:spTree>
    <p:extLst>
      <p:ext uri="{BB962C8B-B14F-4D97-AF65-F5344CB8AC3E}">
        <p14:creationId xmlns:p14="http://schemas.microsoft.com/office/powerpoint/2010/main" val="17949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B74B95-A2BB-F145-83E8-311CA394EBC0}"/>
              </a:ext>
            </a:extLst>
          </p:cNvPr>
          <p:cNvSpPr/>
          <p:nvPr/>
        </p:nvSpPr>
        <p:spPr>
          <a:xfrm>
            <a:off x="579960" y="1355834"/>
            <a:ext cx="6283295" cy="4909041"/>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ounded Rectangle 7">
            <a:extLst>
              <a:ext uri="{FF2B5EF4-FFF2-40B4-BE49-F238E27FC236}">
                <a16:creationId xmlns:a16="http://schemas.microsoft.com/office/drawing/2014/main" id="{0CBAA0D2-83D4-034A-B342-6B0D7AD747F1}"/>
              </a:ext>
            </a:extLst>
          </p:cNvPr>
          <p:cNvSpPr/>
          <p:nvPr/>
        </p:nvSpPr>
        <p:spPr>
          <a:xfrm>
            <a:off x="2582562" y="1355835"/>
            <a:ext cx="2261287" cy="114223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Root Network Namespace</a:t>
            </a: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Pod-to-Pod Networking - One Node</a:t>
            </a:r>
          </a:p>
        </p:txBody>
      </p:sp>
      <p:sp>
        <p:nvSpPr>
          <p:cNvPr id="6" name="Rectangle 5">
            <a:extLst>
              <a:ext uri="{FF2B5EF4-FFF2-40B4-BE49-F238E27FC236}">
                <a16:creationId xmlns:a16="http://schemas.microsoft.com/office/drawing/2014/main" id="{57B77881-B228-DF49-B2E1-0A7ED604C106}"/>
              </a:ext>
            </a:extLst>
          </p:cNvPr>
          <p:cNvSpPr/>
          <p:nvPr/>
        </p:nvSpPr>
        <p:spPr>
          <a:xfrm>
            <a:off x="3170545" y="928172"/>
            <a:ext cx="888385" cy="369332"/>
          </a:xfrm>
          <a:prstGeom prst="rect">
            <a:avLst/>
          </a:prstGeom>
        </p:spPr>
        <p:txBody>
          <a:bodyPr wrap="none">
            <a:spAutoFit/>
          </a:bodyPr>
          <a:lstStyle/>
          <a:p>
            <a:pPr>
              <a:spcAft>
                <a:spcPts val="600"/>
              </a:spcAft>
            </a:pPr>
            <a:r>
              <a:rPr lang="en-US" dirty="0"/>
              <a:t>NODE</a:t>
            </a:r>
          </a:p>
        </p:txBody>
      </p:sp>
      <p:sp>
        <p:nvSpPr>
          <p:cNvPr id="7" name="Rounded Rectangle 6">
            <a:extLst>
              <a:ext uri="{FF2B5EF4-FFF2-40B4-BE49-F238E27FC236}">
                <a16:creationId xmlns:a16="http://schemas.microsoft.com/office/drawing/2014/main" id="{D5062A88-76AA-CE4F-A512-CB75FB48B0F0}"/>
              </a:ext>
            </a:extLst>
          </p:cNvPr>
          <p:cNvSpPr/>
          <p:nvPr/>
        </p:nvSpPr>
        <p:spPr>
          <a:xfrm>
            <a:off x="3170545" y="1355835"/>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326958" y="1449087"/>
            <a:ext cx="4720575" cy="5201424"/>
          </a:xfrm>
          <a:prstGeom prst="rect">
            <a:avLst/>
          </a:prstGeom>
        </p:spPr>
        <p:txBody>
          <a:bodyPr wrap="square" lIns="0" tIns="0" rIns="0" bIns="0" rtlCol="0">
            <a:spAutoFit/>
          </a:bodyPr>
          <a:lstStyle/>
          <a:p>
            <a:pPr algn="l">
              <a:spcAft>
                <a:spcPts val="600"/>
              </a:spcAft>
            </a:pPr>
            <a:r>
              <a:rPr lang="en-US" sz="1400" dirty="0">
                <a:solidFill>
                  <a:srgbClr val="002060"/>
                </a:solidFill>
              </a:rPr>
              <a:t>Each Node has </a:t>
            </a:r>
          </a:p>
          <a:p>
            <a:pPr marL="285750" indent="-285750" algn="l">
              <a:spcAft>
                <a:spcPts val="600"/>
              </a:spcAft>
              <a:buFontTx/>
              <a:buChar char="-"/>
            </a:pPr>
            <a:r>
              <a:rPr lang="en-US" sz="1400" dirty="0">
                <a:solidFill>
                  <a:srgbClr val="002060"/>
                </a:solidFill>
              </a:rPr>
              <a:t>Network interface – eth0</a:t>
            </a:r>
          </a:p>
          <a:p>
            <a:pPr marL="285750" indent="-285750" algn="l">
              <a:spcAft>
                <a:spcPts val="600"/>
              </a:spcAft>
              <a:buFontTx/>
              <a:buChar char="-"/>
            </a:pPr>
            <a:r>
              <a:rPr lang="en-US" sz="1400" dirty="0">
                <a:solidFill>
                  <a:srgbClr val="002060"/>
                </a:solidFill>
              </a:rPr>
              <a:t>Root network namespace</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Each Pod has</a:t>
            </a:r>
          </a:p>
          <a:p>
            <a:pPr marL="285750" indent="-285750" algn="l">
              <a:spcAft>
                <a:spcPts val="600"/>
              </a:spcAft>
              <a:buFontTx/>
              <a:buChar char="-"/>
            </a:pPr>
            <a:r>
              <a:rPr lang="en-US" sz="1400" dirty="0">
                <a:solidFill>
                  <a:srgbClr val="002060"/>
                </a:solidFill>
              </a:rPr>
              <a:t>Own isolated network namespace</a:t>
            </a:r>
          </a:p>
          <a:p>
            <a:pPr marL="285750" indent="-285750" algn="l">
              <a:spcAft>
                <a:spcPts val="600"/>
              </a:spcAft>
              <a:buFontTx/>
              <a:buChar char="-"/>
            </a:pPr>
            <a:r>
              <a:rPr lang="en-US" sz="1400" dirty="0">
                <a:solidFill>
                  <a:srgbClr val="002060"/>
                </a:solidFill>
              </a:rPr>
              <a:t>Own IP address</a:t>
            </a:r>
          </a:p>
          <a:p>
            <a:pPr marL="285750" indent="-285750" algn="l">
              <a:spcAft>
                <a:spcPts val="600"/>
              </a:spcAft>
              <a:buFontTx/>
              <a:buChar char="-"/>
            </a:pPr>
            <a:endParaRPr lang="en-US" sz="1400" dirty="0">
              <a:solidFill>
                <a:srgbClr val="002060"/>
              </a:solidFill>
            </a:endParaRPr>
          </a:p>
          <a:p>
            <a:pPr algn="l">
              <a:spcAft>
                <a:spcPts val="600"/>
              </a:spcAft>
            </a:pPr>
            <a:r>
              <a:rPr lang="en-US" sz="1400" dirty="0">
                <a:solidFill>
                  <a:srgbClr val="002060"/>
                </a:solidFill>
              </a:rPr>
              <a:t>Pod namespaces are connected back to the root namespace with a virtual ethernet pair (veth0)</a:t>
            </a:r>
          </a:p>
          <a:p>
            <a:pPr algn="l">
              <a:spcAft>
                <a:spcPts val="600"/>
              </a:spcAft>
            </a:pPr>
            <a:endParaRPr lang="en-US" sz="1400" dirty="0">
              <a:solidFill>
                <a:srgbClr val="002060"/>
              </a:solidFill>
            </a:endParaRPr>
          </a:p>
          <a:p>
            <a:pPr algn="l">
              <a:spcAft>
                <a:spcPts val="600"/>
              </a:spcAft>
            </a:pPr>
            <a:r>
              <a:rPr lang="en-US" sz="1400" dirty="0">
                <a:solidFill>
                  <a:srgbClr val="002060"/>
                </a:solidFill>
              </a:rPr>
              <a:t>Pods are connected to each other and to the nodes eth0 interface via a bridge (br0)</a:t>
            </a:r>
          </a:p>
          <a:p>
            <a:pPr algn="l">
              <a:spcAft>
                <a:spcPts val="600"/>
              </a:spcAft>
            </a:pPr>
            <a:endParaRPr lang="en-US" sz="1400" dirty="0">
              <a:solidFill>
                <a:srgbClr val="002060"/>
              </a:solidFill>
            </a:endParaRPr>
          </a:p>
          <a:p>
            <a:pPr algn="l">
              <a:spcAft>
                <a:spcPts val="600"/>
              </a:spcAft>
            </a:pPr>
            <a:r>
              <a:rPr lang="en-US" sz="1400" dirty="0">
                <a:solidFill>
                  <a:srgbClr val="002060"/>
                </a:solidFill>
              </a:rPr>
              <a:t>The bridge works like a physical ethernet switch using either ARP (address resolution protocol) or IP-based routing</a:t>
            </a:r>
          </a:p>
          <a:p>
            <a:pPr algn="l">
              <a:spcAft>
                <a:spcPts val="600"/>
              </a:spcAft>
            </a:pPr>
            <a:endParaRPr lang="en-US" sz="1400" dirty="0">
              <a:solidFill>
                <a:srgbClr val="002060"/>
              </a:solidFill>
            </a:endParaRPr>
          </a:p>
          <a:p>
            <a:pPr algn="l">
              <a:spcAft>
                <a:spcPts val="600"/>
              </a:spcAft>
            </a:pPr>
            <a:endParaRPr lang="en-US" sz="1600" dirty="0">
              <a:solidFill>
                <a:schemeClr val="tx2"/>
              </a:solidFill>
            </a:endParaRPr>
          </a:p>
        </p:txBody>
      </p:sp>
      <p:grpSp>
        <p:nvGrpSpPr>
          <p:cNvPr id="3" name="Group 2">
            <a:extLst>
              <a:ext uri="{FF2B5EF4-FFF2-40B4-BE49-F238E27FC236}">
                <a16:creationId xmlns:a16="http://schemas.microsoft.com/office/drawing/2014/main" id="{03FA2949-E614-EE47-91BF-730207328A27}"/>
              </a:ext>
            </a:extLst>
          </p:cNvPr>
          <p:cNvGrpSpPr/>
          <p:nvPr/>
        </p:nvGrpSpPr>
        <p:grpSpPr>
          <a:xfrm>
            <a:off x="965829" y="4275311"/>
            <a:ext cx="2261287" cy="1785796"/>
            <a:chOff x="909258" y="3262578"/>
            <a:chExt cx="2261287" cy="1785796"/>
          </a:xfrm>
        </p:grpSpPr>
        <p:sp>
          <p:nvSpPr>
            <p:cNvPr id="9" name="Rounded Rectangle 8">
              <a:extLst>
                <a:ext uri="{FF2B5EF4-FFF2-40B4-BE49-F238E27FC236}">
                  <a16:creationId xmlns:a16="http://schemas.microsoft.com/office/drawing/2014/main" id="{024566DA-9AF8-9F4E-AB28-743432A94065}"/>
                </a:ext>
              </a:extLst>
            </p:cNvPr>
            <p:cNvSpPr/>
            <p:nvPr/>
          </p:nvSpPr>
          <p:spPr>
            <a:xfrm>
              <a:off x="909258" y="3262578"/>
              <a:ext cx="2261287" cy="178579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1 Network Namespace</a:t>
              </a:r>
            </a:p>
          </p:txBody>
        </p:sp>
        <p:sp>
          <p:nvSpPr>
            <p:cNvPr id="12" name="Rounded Rectangle 11">
              <a:extLst>
                <a:ext uri="{FF2B5EF4-FFF2-40B4-BE49-F238E27FC236}">
                  <a16:creationId xmlns:a16="http://schemas.microsoft.com/office/drawing/2014/main" id="{FD3FBDA5-CE6E-1C48-91EF-694C83EBE53F}"/>
                </a:ext>
              </a:extLst>
            </p:cNvPr>
            <p:cNvSpPr/>
            <p:nvPr/>
          </p:nvSpPr>
          <p:spPr>
            <a:xfrm>
              <a:off x="1136822"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1</a:t>
              </a:r>
            </a:p>
          </p:txBody>
        </p:sp>
        <p:sp>
          <p:nvSpPr>
            <p:cNvPr id="13" name="Rounded Rectangle 12">
              <a:extLst>
                <a:ext uri="{FF2B5EF4-FFF2-40B4-BE49-F238E27FC236}">
                  <a16:creationId xmlns:a16="http://schemas.microsoft.com/office/drawing/2014/main" id="{7B7E96AB-90EE-E04A-B760-6844697D4E8E}"/>
                </a:ext>
              </a:extLst>
            </p:cNvPr>
            <p:cNvSpPr/>
            <p:nvPr/>
          </p:nvSpPr>
          <p:spPr>
            <a:xfrm>
              <a:off x="2099283"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2</a:t>
              </a:r>
            </a:p>
          </p:txBody>
        </p:sp>
        <p:sp>
          <p:nvSpPr>
            <p:cNvPr id="16" name="Rounded Rectangle 15">
              <a:extLst>
                <a:ext uri="{FF2B5EF4-FFF2-40B4-BE49-F238E27FC236}">
                  <a16:creationId xmlns:a16="http://schemas.microsoft.com/office/drawing/2014/main" id="{117B7602-5222-EE42-89C5-7FAED21DD9F3}"/>
                </a:ext>
              </a:extLst>
            </p:cNvPr>
            <p:cNvSpPr/>
            <p:nvPr/>
          </p:nvSpPr>
          <p:spPr>
            <a:xfrm>
              <a:off x="1544906" y="3262578"/>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grpSp>
      <p:grpSp>
        <p:nvGrpSpPr>
          <p:cNvPr id="5" name="Group 4">
            <a:extLst>
              <a:ext uri="{FF2B5EF4-FFF2-40B4-BE49-F238E27FC236}">
                <a16:creationId xmlns:a16="http://schemas.microsoft.com/office/drawing/2014/main" id="{7C87B75A-8597-994F-B2A6-4AE781DC8BD0}"/>
              </a:ext>
            </a:extLst>
          </p:cNvPr>
          <p:cNvGrpSpPr/>
          <p:nvPr/>
        </p:nvGrpSpPr>
        <p:grpSpPr>
          <a:xfrm>
            <a:off x="4176584" y="4190321"/>
            <a:ext cx="2261287" cy="1785796"/>
            <a:chOff x="4058930" y="3262578"/>
            <a:chExt cx="2261287" cy="1785796"/>
          </a:xfrm>
        </p:grpSpPr>
        <p:sp>
          <p:nvSpPr>
            <p:cNvPr id="10" name="Rounded Rectangle 9">
              <a:extLst>
                <a:ext uri="{FF2B5EF4-FFF2-40B4-BE49-F238E27FC236}">
                  <a16:creationId xmlns:a16="http://schemas.microsoft.com/office/drawing/2014/main" id="{11CD6BCB-014D-1243-A743-41039F642016}"/>
                </a:ext>
              </a:extLst>
            </p:cNvPr>
            <p:cNvSpPr/>
            <p:nvPr/>
          </p:nvSpPr>
          <p:spPr>
            <a:xfrm>
              <a:off x="4058930" y="3262578"/>
              <a:ext cx="2261287" cy="178579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2 Network Namespace</a:t>
              </a:r>
            </a:p>
          </p:txBody>
        </p:sp>
        <p:sp>
          <p:nvSpPr>
            <p:cNvPr id="14" name="Rounded Rectangle 13">
              <a:extLst>
                <a:ext uri="{FF2B5EF4-FFF2-40B4-BE49-F238E27FC236}">
                  <a16:creationId xmlns:a16="http://schemas.microsoft.com/office/drawing/2014/main" id="{236A7CD4-C18D-3B46-93F6-9E5B8D29D8BC}"/>
                </a:ext>
              </a:extLst>
            </p:cNvPr>
            <p:cNvSpPr/>
            <p:nvPr/>
          </p:nvSpPr>
          <p:spPr>
            <a:xfrm>
              <a:off x="4401666"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3</a:t>
              </a:r>
            </a:p>
          </p:txBody>
        </p:sp>
        <p:sp>
          <p:nvSpPr>
            <p:cNvPr id="15" name="Rounded Rectangle 14">
              <a:extLst>
                <a:ext uri="{FF2B5EF4-FFF2-40B4-BE49-F238E27FC236}">
                  <a16:creationId xmlns:a16="http://schemas.microsoft.com/office/drawing/2014/main" id="{2924AC61-C184-654F-8D4D-432058AAB59C}"/>
                </a:ext>
              </a:extLst>
            </p:cNvPr>
            <p:cNvSpPr/>
            <p:nvPr/>
          </p:nvSpPr>
          <p:spPr>
            <a:xfrm>
              <a:off x="5317525"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4</a:t>
              </a:r>
            </a:p>
          </p:txBody>
        </p:sp>
        <p:sp>
          <p:nvSpPr>
            <p:cNvPr id="17" name="Rounded Rectangle 16">
              <a:extLst>
                <a:ext uri="{FF2B5EF4-FFF2-40B4-BE49-F238E27FC236}">
                  <a16:creationId xmlns:a16="http://schemas.microsoft.com/office/drawing/2014/main" id="{196CAB0A-E3DB-DD48-9858-AC59C07FB50C}"/>
                </a:ext>
              </a:extLst>
            </p:cNvPr>
            <p:cNvSpPr/>
            <p:nvPr/>
          </p:nvSpPr>
          <p:spPr>
            <a:xfrm>
              <a:off x="4790903" y="3262578"/>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grpSp>
      <p:sp>
        <p:nvSpPr>
          <p:cNvPr id="18" name="Rounded Rectangle 17">
            <a:extLst>
              <a:ext uri="{FF2B5EF4-FFF2-40B4-BE49-F238E27FC236}">
                <a16:creationId xmlns:a16="http://schemas.microsoft.com/office/drawing/2014/main" id="{CFA73465-CA25-F44D-85D5-7EF5EF94C666}"/>
              </a:ext>
            </a:extLst>
          </p:cNvPr>
          <p:cNvSpPr/>
          <p:nvPr/>
        </p:nvSpPr>
        <p:spPr>
          <a:xfrm>
            <a:off x="1652834" y="3351324"/>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veth01</a:t>
            </a:r>
          </a:p>
        </p:txBody>
      </p:sp>
      <p:sp>
        <p:nvSpPr>
          <p:cNvPr id="20" name="Rounded Rectangle 19">
            <a:extLst>
              <a:ext uri="{FF2B5EF4-FFF2-40B4-BE49-F238E27FC236}">
                <a16:creationId xmlns:a16="http://schemas.microsoft.com/office/drawing/2014/main" id="{685DB29E-DC1F-AA45-B567-8E9BE42471ED}"/>
              </a:ext>
            </a:extLst>
          </p:cNvPr>
          <p:cNvSpPr/>
          <p:nvPr/>
        </p:nvSpPr>
        <p:spPr>
          <a:xfrm>
            <a:off x="4932159" y="3351323"/>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veth02</a:t>
            </a:r>
          </a:p>
        </p:txBody>
      </p:sp>
      <p:sp>
        <p:nvSpPr>
          <p:cNvPr id="21" name="Rounded Rectangle 20">
            <a:extLst>
              <a:ext uri="{FF2B5EF4-FFF2-40B4-BE49-F238E27FC236}">
                <a16:creationId xmlns:a16="http://schemas.microsoft.com/office/drawing/2014/main" id="{585B4EAD-573D-5745-8D0A-9A0E4A576AF5}"/>
              </a:ext>
            </a:extLst>
          </p:cNvPr>
          <p:cNvSpPr/>
          <p:nvPr/>
        </p:nvSpPr>
        <p:spPr>
          <a:xfrm>
            <a:off x="3227314" y="2586487"/>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br0</a:t>
            </a:r>
          </a:p>
        </p:txBody>
      </p:sp>
      <p:cxnSp>
        <p:nvCxnSpPr>
          <p:cNvPr id="22" name="Straight Connector 21">
            <a:extLst>
              <a:ext uri="{FF2B5EF4-FFF2-40B4-BE49-F238E27FC236}">
                <a16:creationId xmlns:a16="http://schemas.microsoft.com/office/drawing/2014/main" id="{4B6D3BEE-9E83-DD4F-BEF1-1CA750A8A328}"/>
              </a:ext>
            </a:extLst>
          </p:cNvPr>
          <p:cNvCxnSpPr/>
          <p:nvPr/>
        </p:nvCxnSpPr>
        <p:spPr bwMode="gray">
          <a:xfrm flipV="1">
            <a:off x="2104496" y="3824288"/>
            <a:ext cx="0" cy="451023"/>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C2D70-1254-F244-AB45-89BBD3F7EB2D}"/>
              </a:ext>
            </a:extLst>
          </p:cNvPr>
          <p:cNvCxnSpPr>
            <a:cxnSpLocks/>
          </p:cNvCxnSpPr>
          <p:nvPr/>
        </p:nvCxnSpPr>
        <p:spPr bwMode="gray">
          <a:xfrm flipH="1" flipV="1">
            <a:off x="5435178" y="3824288"/>
            <a:ext cx="7966" cy="366034"/>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7EF99-818C-DA46-91B6-79407CA95240}"/>
              </a:ext>
            </a:extLst>
          </p:cNvPr>
          <p:cNvCxnSpPr>
            <a:cxnSpLocks/>
          </p:cNvCxnSpPr>
          <p:nvPr/>
        </p:nvCxnSpPr>
        <p:spPr bwMode="gray">
          <a:xfrm flipV="1">
            <a:off x="3738299" y="3059453"/>
            <a:ext cx="0" cy="528352"/>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843CBD-CF55-FD48-8831-0459772A2664}"/>
              </a:ext>
            </a:extLst>
          </p:cNvPr>
          <p:cNvCxnSpPr>
            <a:cxnSpLocks/>
            <a:stCxn id="20" idx="1"/>
          </p:cNvCxnSpPr>
          <p:nvPr/>
        </p:nvCxnSpPr>
        <p:spPr bwMode="gray">
          <a:xfrm flipH="1" flipV="1">
            <a:off x="2679197" y="3573390"/>
            <a:ext cx="2252962" cy="14416"/>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6AD702-B949-E240-9934-B91F6CCC82E2}"/>
              </a:ext>
            </a:extLst>
          </p:cNvPr>
          <p:cNvCxnSpPr>
            <a:cxnSpLocks/>
            <a:stCxn id="21" idx="0"/>
          </p:cNvCxnSpPr>
          <p:nvPr/>
        </p:nvCxnSpPr>
        <p:spPr bwMode="gray">
          <a:xfrm flipV="1">
            <a:off x="3730334" y="1828801"/>
            <a:ext cx="0" cy="757686"/>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44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Pod-to-Pod Networking - Two Nodes</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326958" y="1449087"/>
            <a:ext cx="4720575" cy="1415772"/>
          </a:xfrm>
          <a:prstGeom prst="rect">
            <a:avLst/>
          </a:prstGeom>
        </p:spPr>
        <p:txBody>
          <a:bodyPr wrap="square" lIns="0" tIns="0" rIns="0" bIns="0" rtlCol="0">
            <a:spAutoFit/>
          </a:bodyPr>
          <a:lstStyle/>
          <a:p>
            <a:pPr algn="l">
              <a:spcAft>
                <a:spcPts val="600"/>
              </a:spcAft>
            </a:pPr>
            <a:r>
              <a:rPr lang="en-US" sz="1400" dirty="0">
                <a:solidFill>
                  <a:srgbClr val="002060"/>
                </a:solidFill>
              </a:rPr>
              <a:t>Each Pod in a cluster has a unique IP</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Every Pod can communicate directly with all other Pods</a:t>
            </a:r>
          </a:p>
          <a:p>
            <a:pPr algn="l">
              <a:spcAft>
                <a:spcPts val="600"/>
              </a:spcAft>
            </a:pPr>
            <a:endParaRPr lang="en-US" sz="1400" dirty="0">
              <a:solidFill>
                <a:srgbClr val="002060"/>
              </a:solidFill>
            </a:endParaRPr>
          </a:p>
          <a:p>
            <a:pPr algn="l">
              <a:spcAft>
                <a:spcPts val="600"/>
              </a:spcAft>
            </a:pPr>
            <a:endParaRPr lang="en-US" sz="1600" dirty="0">
              <a:solidFill>
                <a:schemeClr val="tx2"/>
              </a:solidFill>
            </a:endParaRPr>
          </a:p>
        </p:txBody>
      </p:sp>
      <p:pic>
        <p:nvPicPr>
          <p:cNvPr id="31" name="Picture 30">
            <a:extLst>
              <a:ext uri="{FF2B5EF4-FFF2-40B4-BE49-F238E27FC236}">
                <a16:creationId xmlns:a16="http://schemas.microsoft.com/office/drawing/2014/main" id="{5F65C8E3-08EA-AC4F-BD5B-C3B43948A480}"/>
              </a:ext>
            </a:extLst>
          </p:cNvPr>
          <p:cNvPicPr>
            <a:picLocks noChangeAspect="1"/>
          </p:cNvPicPr>
          <p:nvPr/>
        </p:nvPicPr>
        <p:blipFill>
          <a:blip r:embed="rId3"/>
          <a:stretch>
            <a:fillRect/>
          </a:stretch>
        </p:blipFill>
        <p:spPr>
          <a:xfrm>
            <a:off x="226484" y="3229060"/>
            <a:ext cx="3335392" cy="2811078"/>
          </a:xfrm>
          <a:prstGeom prst="rect">
            <a:avLst/>
          </a:prstGeom>
        </p:spPr>
      </p:pic>
      <p:sp>
        <p:nvSpPr>
          <p:cNvPr id="32" name="Oval 31">
            <a:extLst>
              <a:ext uri="{FF2B5EF4-FFF2-40B4-BE49-F238E27FC236}">
                <a16:creationId xmlns:a16="http://schemas.microsoft.com/office/drawing/2014/main" id="{267F05E9-4356-0045-9671-585768D4548A}"/>
              </a:ext>
            </a:extLst>
          </p:cNvPr>
          <p:cNvSpPr/>
          <p:nvPr/>
        </p:nvSpPr>
        <p:spPr>
          <a:xfrm>
            <a:off x="3101546"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Oval 32">
            <a:extLst>
              <a:ext uri="{FF2B5EF4-FFF2-40B4-BE49-F238E27FC236}">
                <a16:creationId xmlns:a16="http://schemas.microsoft.com/office/drawing/2014/main" id="{8B04C019-F8C1-8A4E-9214-F2811AC6924B}"/>
              </a:ext>
            </a:extLst>
          </p:cNvPr>
          <p:cNvSpPr/>
          <p:nvPr/>
        </p:nvSpPr>
        <p:spPr>
          <a:xfrm>
            <a:off x="3612292"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Oval 33">
            <a:extLst>
              <a:ext uri="{FF2B5EF4-FFF2-40B4-BE49-F238E27FC236}">
                <a16:creationId xmlns:a16="http://schemas.microsoft.com/office/drawing/2014/main" id="{C7804C09-D9D5-CD4B-A886-B1F2DDB525E3}"/>
              </a:ext>
            </a:extLst>
          </p:cNvPr>
          <p:cNvSpPr/>
          <p:nvPr/>
        </p:nvSpPr>
        <p:spPr>
          <a:xfrm>
            <a:off x="4123038"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 name="Oval 34">
            <a:extLst>
              <a:ext uri="{FF2B5EF4-FFF2-40B4-BE49-F238E27FC236}">
                <a16:creationId xmlns:a16="http://schemas.microsoft.com/office/drawing/2014/main" id="{89C46847-3F34-2647-AAB6-F60F8D72F108}"/>
              </a:ext>
            </a:extLst>
          </p:cNvPr>
          <p:cNvSpPr/>
          <p:nvPr/>
        </p:nvSpPr>
        <p:spPr>
          <a:xfrm>
            <a:off x="3364168" y="2638594"/>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Oval 35">
            <a:extLst>
              <a:ext uri="{FF2B5EF4-FFF2-40B4-BE49-F238E27FC236}">
                <a16:creationId xmlns:a16="http://schemas.microsoft.com/office/drawing/2014/main" id="{714A6A83-EBAD-2645-83F2-0CD513DA2344}"/>
              </a:ext>
            </a:extLst>
          </p:cNvPr>
          <p:cNvSpPr/>
          <p:nvPr/>
        </p:nvSpPr>
        <p:spPr>
          <a:xfrm>
            <a:off x="3920075" y="263859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0" name="Straight Connector 39">
            <a:extLst>
              <a:ext uri="{FF2B5EF4-FFF2-40B4-BE49-F238E27FC236}">
                <a16:creationId xmlns:a16="http://schemas.microsoft.com/office/drawing/2014/main" id="{E2AF24DB-0E33-C84E-A32C-2CED2CABBF9A}"/>
              </a:ext>
            </a:extLst>
          </p:cNvPr>
          <p:cNvCxnSpPr>
            <a:cxnSpLocks/>
          </p:cNvCxnSpPr>
          <p:nvPr/>
        </p:nvCxnSpPr>
        <p:spPr bwMode="gray">
          <a:xfrm>
            <a:off x="3200400" y="2522483"/>
            <a:ext cx="1021492"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9EA0DE-9788-DD40-AE94-BCE870E3C92E}"/>
              </a:ext>
            </a:extLst>
          </p:cNvPr>
          <p:cNvCxnSpPr>
            <a:cxnSpLocks/>
            <a:endCxn id="32" idx="4"/>
          </p:cNvCxnSpPr>
          <p:nvPr/>
        </p:nvCxnSpPr>
        <p:spPr bwMode="gray">
          <a:xfrm flipV="1">
            <a:off x="3200400" y="2409568"/>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A56783-5715-D841-BDEC-C593808800CD}"/>
              </a:ext>
            </a:extLst>
          </p:cNvPr>
          <p:cNvCxnSpPr>
            <a:cxnSpLocks/>
          </p:cNvCxnSpPr>
          <p:nvPr/>
        </p:nvCxnSpPr>
        <p:spPr bwMode="gray">
          <a:xfrm flipV="1">
            <a:off x="3484043" y="2525678"/>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49C752-93CB-734A-9408-7873A1A93B8A}"/>
              </a:ext>
            </a:extLst>
          </p:cNvPr>
          <p:cNvCxnSpPr>
            <a:cxnSpLocks/>
          </p:cNvCxnSpPr>
          <p:nvPr/>
        </p:nvCxnSpPr>
        <p:spPr bwMode="gray">
          <a:xfrm flipV="1">
            <a:off x="3711146" y="2400407"/>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131601-B816-2D43-A470-34345EEBFCCE}"/>
              </a:ext>
            </a:extLst>
          </p:cNvPr>
          <p:cNvCxnSpPr>
            <a:cxnSpLocks/>
          </p:cNvCxnSpPr>
          <p:nvPr/>
        </p:nvCxnSpPr>
        <p:spPr bwMode="gray">
          <a:xfrm flipV="1">
            <a:off x="4221892" y="2421427"/>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1C5C64-71F7-844F-BA8B-B024A4168228}"/>
              </a:ext>
            </a:extLst>
          </p:cNvPr>
          <p:cNvCxnSpPr>
            <a:cxnSpLocks/>
          </p:cNvCxnSpPr>
          <p:nvPr/>
        </p:nvCxnSpPr>
        <p:spPr bwMode="gray">
          <a:xfrm flipV="1">
            <a:off x="4018929" y="2522483"/>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F083230-0A44-D24A-9CCD-63FAB94F9C33}"/>
              </a:ext>
            </a:extLst>
          </p:cNvPr>
          <p:cNvCxnSpPr>
            <a:cxnSpLocks/>
          </p:cNvCxnSpPr>
          <p:nvPr/>
        </p:nvCxnSpPr>
        <p:spPr bwMode="gray">
          <a:xfrm flipV="1">
            <a:off x="1894180" y="2477884"/>
            <a:ext cx="0" cy="95111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2563F7-0E47-634F-946D-A355FF5C2AA3}"/>
              </a:ext>
            </a:extLst>
          </p:cNvPr>
          <p:cNvCxnSpPr/>
          <p:nvPr/>
        </p:nvCxnSpPr>
        <p:spPr bwMode="gray">
          <a:xfrm flipV="1">
            <a:off x="1894180" y="2466025"/>
            <a:ext cx="996165" cy="11859"/>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D423C94-F50B-774E-93D2-1554279F1EF4}"/>
              </a:ext>
            </a:extLst>
          </p:cNvPr>
          <p:cNvCxnSpPr/>
          <p:nvPr/>
        </p:nvCxnSpPr>
        <p:spPr bwMode="gray">
          <a:xfrm>
            <a:off x="4506620" y="2477884"/>
            <a:ext cx="904519"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12450A-5523-8E42-ABE9-6BB7E27003C8}"/>
              </a:ext>
            </a:extLst>
          </p:cNvPr>
          <p:cNvCxnSpPr>
            <a:cxnSpLocks/>
          </p:cNvCxnSpPr>
          <p:nvPr/>
        </p:nvCxnSpPr>
        <p:spPr bwMode="gray">
          <a:xfrm>
            <a:off x="5444417" y="2477884"/>
            <a:ext cx="0" cy="75117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CC153C-C785-124D-9196-6DD54F3B1AA8}"/>
              </a:ext>
            </a:extLst>
          </p:cNvPr>
          <p:cNvSpPr txBox="1"/>
          <p:nvPr/>
        </p:nvSpPr>
        <p:spPr>
          <a:xfrm>
            <a:off x="3200400" y="1797269"/>
            <a:ext cx="1186222" cy="184666"/>
          </a:xfrm>
          <a:prstGeom prst="rect">
            <a:avLst/>
          </a:prstGeom>
        </p:spPr>
        <p:txBody>
          <a:bodyPr wrap="none" lIns="0" tIns="0" rIns="0" bIns="0" rtlCol="0">
            <a:spAutoFit/>
          </a:bodyPr>
          <a:lstStyle/>
          <a:p>
            <a:pPr algn="l">
              <a:spcAft>
                <a:spcPts val="600"/>
              </a:spcAft>
            </a:pPr>
            <a:r>
              <a:rPr lang="en-US" sz="1200" dirty="0"/>
              <a:t>Cluster Network</a:t>
            </a:r>
          </a:p>
        </p:txBody>
      </p:sp>
      <p:pic>
        <p:nvPicPr>
          <p:cNvPr id="62" name="Picture 61">
            <a:extLst>
              <a:ext uri="{FF2B5EF4-FFF2-40B4-BE49-F238E27FC236}">
                <a16:creationId xmlns:a16="http://schemas.microsoft.com/office/drawing/2014/main" id="{06C58859-4C02-3E43-AA73-3C8DE848763C}"/>
              </a:ext>
            </a:extLst>
          </p:cNvPr>
          <p:cNvPicPr>
            <a:picLocks noChangeAspect="1"/>
          </p:cNvPicPr>
          <p:nvPr/>
        </p:nvPicPr>
        <p:blipFill>
          <a:blip r:embed="rId4"/>
          <a:stretch>
            <a:fillRect/>
          </a:stretch>
        </p:blipFill>
        <p:spPr>
          <a:xfrm>
            <a:off x="3731529" y="3238221"/>
            <a:ext cx="3425776" cy="2836049"/>
          </a:xfrm>
          <a:prstGeom prst="rect">
            <a:avLst/>
          </a:prstGeom>
        </p:spPr>
      </p:pic>
    </p:spTree>
    <p:extLst>
      <p:ext uri="{BB962C8B-B14F-4D97-AF65-F5344CB8AC3E}">
        <p14:creationId xmlns:p14="http://schemas.microsoft.com/office/powerpoint/2010/main" val="63804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resentation1" id="{FF760A2D-2CDB-464D-9F92-01136D99D6D1}" vid="{50143FA0-065F-4170-82EE-836FAE885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3DD6088E73D6439C88826058CD2D99" ma:contentTypeVersion="4" ma:contentTypeDescription="Create a new document." ma:contentTypeScope="" ma:versionID="9e1d6067dc70e89607355fefc6411abd">
  <xsd:schema xmlns:xsd="http://www.w3.org/2001/XMLSchema" xmlns:xs="http://www.w3.org/2001/XMLSchema" xmlns:p="http://schemas.microsoft.com/office/2006/metadata/properties" xmlns:ns2="85ce9b62-4d44-4fba-90b4-99334be9163d" targetNamespace="http://schemas.microsoft.com/office/2006/metadata/properties" ma:root="true" ma:fieldsID="5f46f6ea313358b90db594bdfc12f17c" ns2:_="">
    <xsd:import namespace="85ce9b62-4d44-4fba-90b4-99334be916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e9b62-4d44-4fba-90b4-99334be91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70706-FCF2-4B4F-A0C0-2F4EF63CD11F}">
  <ds:schemaRefs>
    <ds:schemaRef ds:uri="http://www.w3.org/XML/1998/namespace"/>
    <ds:schemaRef ds:uri="http://purl.org/dc/elements/1.1/"/>
    <ds:schemaRef ds:uri="http://schemas.openxmlformats.org/package/2006/metadata/core-properties"/>
    <ds:schemaRef ds:uri="85ce9b62-4d44-4fba-90b4-99334be9163d"/>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669AC0A-CD6F-474F-BC48-8F5227DBAC9E}">
  <ds:schemaRefs>
    <ds:schemaRef ds:uri="http://schemas.microsoft.com/sharepoint/v3/contenttype/forms"/>
  </ds:schemaRefs>
</ds:datastoreItem>
</file>

<file path=customXml/itemProps3.xml><?xml version="1.0" encoding="utf-8"?>
<ds:datastoreItem xmlns:ds="http://schemas.openxmlformats.org/officeDocument/2006/customXml" ds:itemID="{5A8B8783-1CC3-43AD-88FB-E9F69A9153F5}">
  <ds:schemaRefs>
    <ds:schemaRef ds:uri="85ce9b62-4d44-4fba-90b4-99334be916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VMware Corporate Template Light</Template>
  <TotalTime>70666</TotalTime>
  <Words>2655</Words>
  <Application>Microsoft Macintosh PowerPoint</Application>
  <PresentationFormat>Widescreen</PresentationFormat>
  <Paragraphs>355</Paragraphs>
  <Slides>27</Slides>
  <Notes>24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Camphor Std</vt:lpstr>
      <vt:lpstr>Metropolis</vt:lpstr>
      <vt:lpstr>Metropolis Light</vt:lpstr>
      <vt:lpstr>Open Sans</vt:lpstr>
      <vt:lpstr>Verdana</vt:lpstr>
      <vt:lpstr>VMware_white_16x9</vt:lpstr>
      <vt:lpstr>The New Modern Application Platform Session 6: Kubernetes Networking</vt:lpstr>
      <vt:lpstr>PowerPoint Presentation</vt:lpstr>
      <vt:lpstr>Kubernetes 1.21 GA</vt:lpstr>
      <vt:lpstr>Kubernetes v1.21 + KIND</vt:lpstr>
      <vt:lpstr>Kubernetes Architecture Review</vt:lpstr>
      <vt:lpstr>Kubernetes Network Requirements &amp; Problems</vt:lpstr>
      <vt:lpstr>Container-to-Container Networking</vt:lpstr>
      <vt:lpstr>Pod-to-Pod Networking - One Node</vt:lpstr>
      <vt:lpstr>Pod-to-Pod Networking - Two Nodes</vt:lpstr>
      <vt:lpstr>Pod-to-Service Networking</vt:lpstr>
      <vt:lpstr>Services</vt:lpstr>
      <vt:lpstr>Cluster IP</vt:lpstr>
      <vt:lpstr>NodePort</vt:lpstr>
      <vt:lpstr>LoadBalancer</vt:lpstr>
      <vt:lpstr>coreDNS</vt:lpstr>
      <vt:lpstr>Ingress</vt:lpstr>
      <vt:lpstr>Service Mesh</vt:lpstr>
      <vt:lpstr>Network Policies</vt:lpstr>
      <vt:lpstr>Kubernetes Network Setup</vt:lpstr>
      <vt:lpstr>Container Network Interfaces (CNI)</vt:lpstr>
      <vt:lpstr>K8s Networking Overview</vt:lpstr>
      <vt:lpstr>K8s Networking – ClusterIP and NodePort Demo</vt:lpstr>
      <vt:lpstr>K8s Networking Overview</vt:lpstr>
      <vt:lpstr>K8s Networking Overview</vt:lpstr>
      <vt:lpstr>K8s Networking Overview</vt:lpstr>
      <vt:lpstr>Challenges of Networking in  an On-prem environment</vt:lpstr>
      <vt:lpstr>Challenges of Networking in an  On-prem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Layout</dc:title>
  <dc:creator>Daniel Linsley</dc:creator>
  <cp:lastModifiedBy>Dave Mazur</cp:lastModifiedBy>
  <cp:revision>264</cp:revision>
  <dcterms:created xsi:type="dcterms:W3CDTF">2018-07-04T00:54:15Z</dcterms:created>
  <dcterms:modified xsi:type="dcterms:W3CDTF">2021-04-16T16:03:02Z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0x010100553DD6088E73D6439C88826058CD2D99</vt:lpwstr>
  </property>
</Properties>
</file>